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06225A-88A7-47EC-A23E-74C814E21336}" v="6" dt="2025-05-07T17:42:10.06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46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ng, Randy" userId="7120af1b-0df8-42d3-ba44-789d3b4a02e2" providerId="ADAL" clId="{4706225A-88A7-47EC-A23E-74C814E21336}"/>
    <pc:docChg chg="undo custSel modSld">
      <pc:chgData name="Long, Randy" userId="7120af1b-0df8-42d3-ba44-789d3b4a02e2" providerId="ADAL" clId="{4706225A-88A7-47EC-A23E-74C814E21336}" dt="2025-05-07T17:44:04.039" v="501" actId="13926"/>
      <pc:docMkLst>
        <pc:docMk/>
      </pc:docMkLst>
      <pc:sldChg chg="modSp mod">
        <pc:chgData name="Long, Randy" userId="7120af1b-0df8-42d3-ba44-789d3b4a02e2" providerId="ADAL" clId="{4706225A-88A7-47EC-A23E-74C814E21336}" dt="2025-05-05T18:36:50.163" v="2" actId="20577"/>
        <pc:sldMkLst>
          <pc:docMk/>
          <pc:sldMk cId="0" sldId="256"/>
        </pc:sldMkLst>
        <pc:spChg chg="mod">
          <ac:chgData name="Long, Randy" userId="7120af1b-0df8-42d3-ba44-789d3b4a02e2" providerId="ADAL" clId="{4706225A-88A7-47EC-A23E-74C814E21336}" dt="2025-05-05T18:36:50.163" v="2" actId="20577"/>
          <ac:spMkLst>
            <pc:docMk/>
            <pc:sldMk cId="0" sldId="256"/>
            <ac:spMk id="24" creationId="{00000000-0000-0000-0000-000000000000}"/>
          </ac:spMkLst>
        </pc:spChg>
      </pc:sldChg>
      <pc:sldChg chg="addSp delSp modSp mod">
        <pc:chgData name="Long, Randy" userId="7120af1b-0df8-42d3-ba44-789d3b4a02e2" providerId="ADAL" clId="{4706225A-88A7-47EC-A23E-74C814E21336}" dt="2025-05-07T17:44:04.039" v="501" actId="13926"/>
        <pc:sldMkLst>
          <pc:docMk/>
          <pc:sldMk cId="0" sldId="257"/>
        </pc:sldMkLst>
        <pc:graphicFrameChg chg="add mod modGraphic">
          <ac:chgData name="Long, Randy" userId="7120af1b-0df8-42d3-ba44-789d3b4a02e2" providerId="ADAL" clId="{4706225A-88A7-47EC-A23E-74C814E21336}" dt="2025-05-07T17:44:04.039" v="501" actId="13926"/>
          <ac:graphicFrameMkLst>
            <pc:docMk/>
            <pc:sldMk cId="0" sldId="257"/>
            <ac:graphicFrameMk id="2" creationId="{4F9C9ED9-6A8F-2F67-809F-2912421ED5E2}"/>
          </ac:graphicFrameMkLst>
        </pc:graphicFrameChg>
        <pc:graphicFrameChg chg="del mod modGraphic">
          <ac:chgData name="Long, Randy" userId="7120af1b-0df8-42d3-ba44-789d3b4a02e2" providerId="ADAL" clId="{4706225A-88A7-47EC-A23E-74C814E21336}" dt="2025-05-07T17:33:52.725" v="149" actId="478"/>
          <ac:graphicFrameMkLst>
            <pc:docMk/>
            <pc:sldMk cId="0" sldId="257"/>
            <ac:graphicFrameMk id="27" creationId="{00000000-0000-0000-0000-000000000000}"/>
          </ac:graphicFrameMkLst>
        </pc:graphicFrameChg>
      </pc:sldChg>
      <pc:sldChg chg="modSp mod">
        <pc:chgData name="Long, Randy" userId="7120af1b-0df8-42d3-ba44-789d3b4a02e2" providerId="ADAL" clId="{4706225A-88A7-47EC-A23E-74C814E21336}" dt="2025-05-07T17:35:37.300" v="220" actId="15"/>
        <pc:sldMkLst>
          <pc:docMk/>
          <pc:sldMk cId="0" sldId="258"/>
        </pc:sldMkLst>
        <pc:spChg chg="mod">
          <ac:chgData name="Long, Randy" userId="7120af1b-0df8-42d3-ba44-789d3b4a02e2" providerId="ADAL" clId="{4706225A-88A7-47EC-A23E-74C814E21336}" dt="2025-05-07T17:34:48.561" v="160" actId="20577"/>
          <ac:spMkLst>
            <pc:docMk/>
            <pc:sldMk cId="0" sldId="258"/>
            <ac:spMk id="29" creationId="{00000000-0000-0000-0000-000000000000}"/>
          </ac:spMkLst>
        </pc:spChg>
        <pc:spChg chg="mod">
          <ac:chgData name="Long, Randy" userId="7120af1b-0df8-42d3-ba44-789d3b4a02e2" providerId="ADAL" clId="{4706225A-88A7-47EC-A23E-74C814E21336}" dt="2025-05-07T17:35:37.300" v="220" actId="15"/>
          <ac:spMkLst>
            <pc:docMk/>
            <pc:sldMk cId="0" sldId="258"/>
            <ac:spMk id="30" creationId="{00000000-0000-0000-0000-000000000000}"/>
          </ac:spMkLst>
        </pc:spChg>
      </pc:sldChg>
      <pc:sldChg chg="modSp mod">
        <pc:chgData name="Long, Randy" userId="7120af1b-0df8-42d3-ba44-789d3b4a02e2" providerId="ADAL" clId="{4706225A-88A7-47EC-A23E-74C814E21336}" dt="2025-05-07T17:36:18.150" v="275" actId="6549"/>
        <pc:sldMkLst>
          <pc:docMk/>
          <pc:sldMk cId="0" sldId="259"/>
        </pc:sldMkLst>
        <pc:spChg chg="mod">
          <ac:chgData name="Long, Randy" userId="7120af1b-0df8-42d3-ba44-789d3b4a02e2" providerId="ADAL" clId="{4706225A-88A7-47EC-A23E-74C814E21336}" dt="2025-05-07T17:36:18.150" v="275" actId="6549"/>
          <ac:spMkLst>
            <pc:docMk/>
            <pc:sldMk cId="0" sldId="259"/>
            <ac:spMk id="33" creationId="{00000000-0000-0000-0000-000000000000}"/>
          </ac:spMkLst>
        </pc:spChg>
      </pc:sldChg>
      <pc:sldChg chg="addSp delSp modSp mod">
        <pc:chgData name="Long, Randy" userId="7120af1b-0df8-42d3-ba44-789d3b4a02e2" providerId="ADAL" clId="{4706225A-88A7-47EC-A23E-74C814E21336}" dt="2025-05-07T17:36:45.351" v="319" actId="6549"/>
        <pc:sldMkLst>
          <pc:docMk/>
          <pc:sldMk cId="0" sldId="261"/>
        </pc:sldMkLst>
        <pc:spChg chg="add mod">
          <ac:chgData name="Long, Randy" userId="7120af1b-0df8-42d3-ba44-789d3b4a02e2" providerId="ADAL" clId="{4706225A-88A7-47EC-A23E-74C814E21336}" dt="2025-05-07T17:36:45.351" v="319" actId="6549"/>
          <ac:spMkLst>
            <pc:docMk/>
            <pc:sldMk cId="0" sldId="261"/>
            <ac:spMk id="3" creationId="{9D77F250-7F7A-5BEE-5070-2574ACF28BE8}"/>
          </ac:spMkLst>
        </pc:spChg>
        <pc:spChg chg="mod">
          <ac:chgData name="Long, Randy" userId="7120af1b-0df8-42d3-ba44-789d3b4a02e2" providerId="ADAL" clId="{4706225A-88A7-47EC-A23E-74C814E21336}" dt="2025-05-05T18:41:28.163" v="28" actId="1076"/>
          <ac:spMkLst>
            <pc:docMk/>
            <pc:sldMk cId="0" sldId="261"/>
            <ac:spMk id="37" creationId="{00000000-0000-0000-0000-000000000000}"/>
          </ac:spMkLst>
        </pc:spChg>
        <pc:graphicFrameChg chg="add mod">
          <ac:chgData name="Long, Randy" userId="7120af1b-0df8-42d3-ba44-789d3b4a02e2" providerId="ADAL" clId="{4706225A-88A7-47EC-A23E-74C814E21336}" dt="2025-05-05T18:41:39.060" v="29"/>
          <ac:graphicFrameMkLst>
            <pc:docMk/>
            <pc:sldMk cId="0" sldId="261"/>
            <ac:graphicFrameMk id="2" creationId="{674DA70E-4952-5B7A-D82E-370F7C8849BD}"/>
          </ac:graphicFrameMkLst>
        </pc:graphicFrameChg>
        <pc:picChg chg="del mod">
          <ac:chgData name="Long, Randy" userId="7120af1b-0df8-42d3-ba44-789d3b4a02e2" providerId="ADAL" clId="{4706225A-88A7-47EC-A23E-74C814E21336}" dt="2025-05-05T18:42:56.903" v="141" actId="21"/>
          <ac:picMkLst>
            <pc:docMk/>
            <pc:sldMk cId="0" sldId="261"/>
            <ac:picMk id="38" creationId="{00000000-0000-0000-0000-000000000000}"/>
          </ac:picMkLst>
        </pc:picChg>
      </pc:sldChg>
      <pc:sldChg chg="modSp mod">
        <pc:chgData name="Long, Randy" userId="7120af1b-0df8-42d3-ba44-789d3b4a02e2" providerId="ADAL" clId="{4706225A-88A7-47EC-A23E-74C814E21336}" dt="2025-05-07T17:43:23.739" v="496" actId="27636"/>
        <pc:sldMkLst>
          <pc:docMk/>
          <pc:sldMk cId="0" sldId="262"/>
        </pc:sldMkLst>
        <pc:spChg chg="mod">
          <ac:chgData name="Long, Randy" userId="7120af1b-0df8-42d3-ba44-789d3b4a02e2" providerId="ADAL" clId="{4706225A-88A7-47EC-A23E-74C814E21336}" dt="2025-05-07T17:43:23.739" v="496" actId="27636"/>
          <ac:spMkLst>
            <pc:docMk/>
            <pc:sldMk cId="0" sldId="262"/>
            <ac:spMk id="40" creationId="{00000000-0000-0000-0000-000000000000}"/>
          </ac:spMkLst>
        </pc:spChg>
      </pc:sldChg>
      <pc:sldChg chg="modSp mod">
        <pc:chgData name="Long, Randy" userId="7120af1b-0df8-42d3-ba44-789d3b4a02e2" providerId="ADAL" clId="{4706225A-88A7-47EC-A23E-74C814E21336}" dt="2025-05-07T17:41:39.110" v="484" actId="207"/>
        <pc:sldMkLst>
          <pc:docMk/>
          <pc:sldMk cId="0" sldId="263"/>
        </pc:sldMkLst>
        <pc:spChg chg="mod">
          <ac:chgData name="Long, Randy" userId="7120af1b-0df8-42d3-ba44-789d3b4a02e2" providerId="ADAL" clId="{4706225A-88A7-47EC-A23E-74C814E21336}" dt="2025-05-07T17:41:39.110" v="484" actId="207"/>
          <ac:spMkLst>
            <pc:docMk/>
            <pc:sldMk cId="0" sldId="263"/>
            <ac:spMk id="42" creationId="{00000000-0000-0000-0000-000000000000}"/>
          </ac:spMkLst>
        </pc:spChg>
      </pc:sldChg>
      <pc:sldChg chg="modSp mod">
        <pc:chgData name="Long, Randy" userId="7120af1b-0df8-42d3-ba44-789d3b4a02e2" providerId="ADAL" clId="{4706225A-88A7-47EC-A23E-74C814E21336}" dt="2025-05-07T17:42:49.348" v="491" actId="14734"/>
        <pc:sldMkLst>
          <pc:docMk/>
          <pc:sldMk cId="0" sldId="264"/>
        </pc:sldMkLst>
        <pc:graphicFrameChg chg="mod modGraphic">
          <ac:chgData name="Long, Randy" userId="7120af1b-0df8-42d3-ba44-789d3b4a02e2" providerId="ADAL" clId="{4706225A-88A7-47EC-A23E-74C814E21336}" dt="2025-05-07T17:42:49.348" v="491" actId="14734"/>
          <ac:graphicFrameMkLst>
            <pc:docMk/>
            <pc:sldMk cId="0" sldId="264"/>
            <ac:graphicFrameMk id="45"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 name="Shape 20"/>
          <p:cNvSpPr>
            <a:spLocks noGrp="1" noRot="1" noChangeAspect="1"/>
          </p:cNvSpPr>
          <p:nvPr>
            <p:ph type="sldImg"/>
          </p:nvPr>
        </p:nvSpPr>
        <p:spPr>
          <a:xfrm>
            <a:off x="1143000" y="685800"/>
            <a:ext cx="4572000" cy="3429000"/>
          </a:xfrm>
          <a:prstGeom prst="rect">
            <a:avLst/>
          </a:prstGeom>
        </p:spPr>
        <p:txBody>
          <a:bodyPr/>
          <a:lstStyle/>
          <a:p>
            <a:endParaRPr/>
          </a:p>
        </p:txBody>
      </p:sp>
      <p:sp>
        <p:nvSpPr>
          <p:cNvPr id="21" name="Shape 2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Calibri"/>
      </a:defRPr>
    </a:lvl1pPr>
    <a:lvl2pPr indent="228600" latinLnBrk="0">
      <a:spcBef>
        <a:spcPts val="400"/>
      </a:spcBef>
      <a:defRPr sz="1200">
        <a:latin typeface="+mn-lt"/>
        <a:ea typeface="+mn-ea"/>
        <a:cs typeface="+mn-cs"/>
        <a:sym typeface="Calibri"/>
      </a:defRPr>
    </a:lvl2pPr>
    <a:lvl3pPr indent="457200" latinLnBrk="0">
      <a:spcBef>
        <a:spcPts val="400"/>
      </a:spcBef>
      <a:defRPr sz="1200">
        <a:latin typeface="+mn-lt"/>
        <a:ea typeface="+mn-ea"/>
        <a:cs typeface="+mn-cs"/>
        <a:sym typeface="Calibri"/>
      </a:defRPr>
    </a:lvl3pPr>
    <a:lvl4pPr indent="685800" latinLnBrk="0">
      <a:spcBef>
        <a:spcPts val="400"/>
      </a:spcBef>
      <a:defRPr sz="1200">
        <a:latin typeface="+mn-lt"/>
        <a:ea typeface="+mn-ea"/>
        <a:cs typeface="+mn-cs"/>
        <a:sym typeface="Calibri"/>
      </a:defRPr>
    </a:lvl4pPr>
    <a:lvl5pPr indent="914400" latinLnBrk="0">
      <a:spcBef>
        <a:spcPts val="400"/>
      </a:spcBef>
      <a:defRPr sz="1200">
        <a:latin typeface="+mn-lt"/>
        <a:ea typeface="+mn-ea"/>
        <a:cs typeface="+mn-cs"/>
        <a:sym typeface="Calibri"/>
      </a:defRPr>
    </a:lvl5pPr>
    <a:lvl6pPr indent="1143000" latinLnBrk="0">
      <a:spcBef>
        <a:spcPts val="400"/>
      </a:spcBef>
      <a:defRPr sz="1200">
        <a:latin typeface="+mn-lt"/>
        <a:ea typeface="+mn-ea"/>
        <a:cs typeface="+mn-cs"/>
        <a:sym typeface="Calibri"/>
      </a:defRPr>
    </a:lvl6pPr>
    <a:lvl7pPr indent="1371600" latinLnBrk="0">
      <a:spcBef>
        <a:spcPts val="400"/>
      </a:spcBef>
      <a:defRPr sz="1200">
        <a:latin typeface="+mn-lt"/>
        <a:ea typeface="+mn-ea"/>
        <a:cs typeface="+mn-cs"/>
        <a:sym typeface="Calibri"/>
      </a:defRPr>
    </a:lvl7pPr>
    <a:lvl8pPr indent="1600200" latinLnBrk="0">
      <a:spcBef>
        <a:spcPts val="400"/>
      </a:spcBef>
      <a:defRPr sz="1200">
        <a:latin typeface="+mn-lt"/>
        <a:ea typeface="+mn-ea"/>
        <a:cs typeface="+mn-cs"/>
        <a:sym typeface="Calibri"/>
      </a:defRPr>
    </a:lvl8pPr>
    <a:lvl9pPr indent="1828800" latinLnBrk="0">
      <a:spcBef>
        <a:spcPts val="400"/>
      </a:spcBef>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Accredited Standards Committee  C63® - EMC"/>
          <p:cNvSpPr txBox="1"/>
          <p:nvPr/>
        </p:nvSpPr>
        <p:spPr>
          <a:xfrm>
            <a:off x="2522220" y="117474"/>
            <a:ext cx="7147560" cy="9687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ct val="90000"/>
              </a:lnSpc>
              <a:defRPr sz="3200" b="1"/>
            </a:pPr>
            <a:r>
              <a:t>Accredited Standards Committee </a:t>
            </a:r>
            <a:br/>
            <a:r>
              <a:t>C63</a:t>
            </a:r>
            <a:r>
              <a:rPr baseline="30000"/>
              <a:t>®</a:t>
            </a:r>
            <a:r>
              <a:t> - EMC</a:t>
            </a:r>
            <a:r>
              <a:rPr b="0"/>
              <a:t> </a:t>
            </a:r>
          </a:p>
        </p:txBody>
      </p:sp>
      <p:pic>
        <p:nvPicPr>
          <p:cNvPr id="3" name="image.png" descr="image.png"/>
          <p:cNvPicPr>
            <a:picLocks noChangeAspect="1"/>
          </p:cNvPicPr>
          <p:nvPr/>
        </p:nvPicPr>
        <p:blipFill>
          <a:blip r:embed="rId3"/>
          <a:srcRect r="5262"/>
          <a:stretch>
            <a:fillRect/>
          </a:stretch>
        </p:blipFill>
        <p:spPr>
          <a:xfrm>
            <a:off x="374650" y="177800"/>
            <a:ext cx="1447800" cy="763588"/>
          </a:xfrm>
          <a:prstGeom prst="rect">
            <a:avLst/>
          </a:prstGeom>
          <a:ln w="12700">
            <a:miter lim="400000"/>
          </a:ln>
        </p:spPr>
      </p:pic>
      <p:sp>
        <p:nvSpPr>
          <p:cNvPr id="4" name="Line"/>
          <p:cNvSpPr/>
          <p:nvPr/>
        </p:nvSpPr>
        <p:spPr>
          <a:xfrm>
            <a:off x="0" y="1219200"/>
            <a:ext cx="12192000" cy="0"/>
          </a:xfrm>
          <a:prstGeom prst="line">
            <a:avLst/>
          </a:prstGeom>
          <a:ln w="28575">
            <a:solidFill>
              <a:srgbClr val="FF0000"/>
            </a:solidFill>
          </a:ln>
        </p:spPr>
        <p:txBody>
          <a:bodyPr lIns="45719" rIns="45719"/>
          <a:lstStyle/>
          <a:p>
            <a:endParaRPr/>
          </a:p>
        </p:txBody>
      </p:sp>
      <p:sp>
        <p:nvSpPr>
          <p:cNvPr id="5"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r>
              <a:t>Title Text</a:t>
            </a:r>
          </a:p>
        </p:txBody>
      </p:sp>
      <p:sp>
        <p:nvSpPr>
          <p:cNvPr id="6"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7" name="Slide Number"/>
          <p:cNvSpPr txBox="1">
            <a:spLocks noGrp="1"/>
          </p:cNvSpPr>
          <p:nvPr>
            <p:ph type="sldNum" sz="quarter" idx="2"/>
          </p:nvPr>
        </p:nvSpPr>
        <p:spPr>
          <a:xfrm>
            <a:off x="11095176" y="6414760"/>
            <a:ext cx="258624" cy="248305"/>
          </a:xfrm>
          <a:prstGeom prst="rect">
            <a:avLst/>
          </a:prstGeom>
          <a:ln w="12700">
            <a:miter lim="400000"/>
          </a:ln>
        </p:spPr>
        <p:txBody>
          <a:bodyPr wrap="none" lIns="45719" rIns="45719" anchor="ctr">
            <a:spAutoFit/>
          </a:bodyPr>
          <a:lstStyle>
            <a:lvl1pPr algn="r">
              <a:defRPr sz="1200">
                <a:solidFill>
                  <a:srgbClr val="898989"/>
                </a:solidFill>
                <a:latin typeface="+mn-lt"/>
                <a:ea typeface="+mn-ea"/>
                <a:cs typeface="+mn-cs"/>
                <a:sym typeface="Calibri"/>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5pPr>
      <a:lvl6pPr marL="0" marR="0" indent="45720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6pPr>
      <a:lvl7pPr marL="0" marR="0" indent="91440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7pPr>
      <a:lvl8pPr marL="0" marR="0" indent="137160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8pPr>
      <a:lvl9pPr marL="0" marR="0" indent="182880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Times New Roman"/>
          <a:ea typeface="Times New Roman"/>
          <a:cs typeface="Times New Roman"/>
          <a:sym typeface="Times New Roman"/>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Times New Roman"/>
          <a:ea typeface="Times New Roman"/>
          <a:cs typeface="Times New Roman"/>
          <a:sym typeface="Times New Roman"/>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Times New Roman"/>
          <a:ea typeface="Times New Roman"/>
          <a:cs typeface="Times New Roman"/>
          <a:sym typeface="Times New Roman"/>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Times New Roman"/>
          <a:ea typeface="Times New Roman"/>
          <a:cs typeface="Times New Roman"/>
          <a:sym typeface="Times New Roman"/>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Times New Roman"/>
          <a:ea typeface="Times New Roman"/>
          <a:cs typeface="Times New Roman"/>
          <a:sym typeface="Times New Roman"/>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Times New Roman"/>
          <a:ea typeface="Times New Roman"/>
          <a:cs typeface="Times New Roman"/>
          <a:sym typeface="Times New Roman"/>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Times New Roman"/>
          <a:ea typeface="Times New Roman"/>
          <a:cs typeface="Times New Roman"/>
          <a:sym typeface="Times New Roman"/>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Times New Roman"/>
          <a:ea typeface="Times New Roman"/>
          <a:cs typeface="Times New Roman"/>
          <a:sym typeface="Times New Roman"/>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Times New Roman"/>
          <a:ea typeface="Times New Roman"/>
          <a:cs typeface="Times New Roman"/>
          <a:sym typeface="Times New Roman"/>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www.c63.org/documents/rosters_public/roster_public.htm#Kuczynski_Victor" TargetMode="External"/><Relationship Id="rId13" Type="http://schemas.openxmlformats.org/officeDocument/2006/relationships/hyperlink" Target="http://www.c63.org/documents/rosters_public/roster_public.htm#Potts_Nate" TargetMode="External"/><Relationship Id="rId3" Type="http://schemas.openxmlformats.org/officeDocument/2006/relationships/hyperlink" Target="http://www.c63.org/documents/rosters_public/roster_public.htm#Hodes_Harry" TargetMode="External"/><Relationship Id="rId7" Type="http://schemas.openxmlformats.org/officeDocument/2006/relationships/hyperlink" Target="http://www.c63.org/documents/rosters_public/roster_public.htm#Kramer_Doug" TargetMode="External"/><Relationship Id="rId12" Type="http://schemas.openxmlformats.org/officeDocument/2006/relationships/hyperlink" Target="http://www.c63.org/documents/rosters_public/roster_public.htm#Nixon_Jason" TargetMode="External"/><Relationship Id="rId2" Type="http://schemas.openxmlformats.org/officeDocument/2006/relationships/hyperlink" Target="http://www.c63.org/documents/rosters_public/roster_public.htm#DeLisi_Bob" TargetMode="External"/><Relationship Id="rId1" Type="http://schemas.openxmlformats.org/officeDocument/2006/relationships/slideLayout" Target="../slideLayouts/slideLayout1.xml"/><Relationship Id="rId6" Type="http://schemas.openxmlformats.org/officeDocument/2006/relationships/hyperlink" Target="http://www.c63.org/documents/rosters_public/roster_public.htm#Klinger_Jeff" TargetMode="External"/><Relationship Id="rId11" Type="http://schemas.openxmlformats.org/officeDocument/2006/relationships/hyperlink" Target="http://www.c63.org/documents/rosters_public/roster_public.htm#McConnell_Megan" TargetMode="External"/><Relationship Id="rId5" Type="http://schemas.openxmlformats.org/officeDocument/2006/relationships/hyperlink" Target="http://www.c63.org/documents/rosters_public/roster_public.htm#Kiemel_Greg" TargetMode="External"/><Relationship Id="rId15" Type="http://schemas.openxmlformats.org/officeDocument/2006/relationships/hyperlink" Target="http://www.c63.org/documents/rosters_public/roster_public.htm#Zimmerman_Dave" TargetMode="External"/><Relationship Id="rId10" Type="http://schemas.openxmlformats.org/officeDocument/2006/relationships/hyperlink" Target="http://www.c63.org/documents/rosters_public/roster_public.htm#Marcelo_Janneth" TargetMode="External"/><Relationship Id="rId4" Type="http://schemas.openxmlformats.org/officeDocument/2006/relationships/hyperlink" Target="http://www.c63.org/documents/rosters_public/roster_public.htm#Hoolihan_Dan" TargetMode="External"/><Relationship Id="rId9" Type="http://schemas.openxmlformats.org/officeDocument/2006/relationships/hyperlink" Target="http://www.c63.org/documents/rosters_public/roster_public.htm#Long_Randy" TargetMode="External"/><Relationship Id="rId14" Type="http://schemas.openxmlformats.org/officeDocument/2006/relationships/hyperlink" Target="http://www.c63.org/documents/rosters_public/roster_public.htm#Schaefer_Davi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ubcommittee 6 Accreditation / Conformity Assessment"/>
          <p:cNvSpPr txBox="1">
            <a:spLocks noGrp="1"/>
          </p:cNvSpPr>
          <p:nvPr>
            <p:ph type="title" idx="4294967295"/>
          </p:nvPr>
        </p:nvSpPr>
        <p:spPr>
          <a:xfrm>
            <a:off x="1523999" y="1381125"/>
            <a:ext cx="9144002" cy="2047875"/>
          </a:xfrm>
          <a:prstGeom prst="rect">
            <a:avLst/>
          </a:prstGeom>
        </p:spPr>
        <p:txBody>
          <a:bodyPr anchor="b">
            <a:normAutofit/>
          </a:bodyPr>
          <a:lstStyle/>
          <a:p>
            <a:pPr algn="ctr">
              <a:spcBef>
                <a:spcPts val="3600"/>
              </a:spcBef>
              <a:defRPr sz="6000" b="1"/>
            </a:pPr>
            <a:r>
              <a:t>Subcommittee 6</a:t>
            </a:r>
            <a:br/>
            <a:r>
              <a:rPr sz="3200" b="0"/>
              <a:t>Accreditation / Conformity Assessment</a:t>
            </a:r>
          </a:p>
        </p:txBody>
      </p:sp>
      <p:sp>
        <p:nvSpPr>
          <p:cNvPr id="24" name="Doug Kramer…"/>
          <p:cNvSpPr txBox="1">
            <a:spLocks noGrp="1"/>
          </p:cNvSpPr>
          <p:nvPr>
            <p:ph type="body" sz="quarter" idx="4294967295"/>
          </p:nvPr>
        </p:nvSpPr>
        <p:spPr>
          <a:xfrm>
            <a:off x="1523999" y="3821112"/>
            <a:ext cx="9144002" cy="1655763"/>
          </a:xfrm>
          <a:prstGeom prst="rect">
            <a:avLst/>
          </a:prstGeom>
        </p:spPr>
        <p:txBody>
          <a:bodyPr>
            <a:normAutofit/>
          </a:bodyPr>
          <a:lstStyle/>
          <a:p>
            <a:pPr marL="0" indent="0" algn="ctr">
              <a:buSzTx/>
              <a:buNone/>
              <a:defRPr sz="2400"/>
            </a:pPr>
            <a:r>
              <a:rPr dirty="0"/>
              <a:t>Doug Kramer</a:t>
            </a:r>
          </a:p>
          <a:p>
            <a:pPr marL="0" indent="0" algn="ctr">
              <a:buSzTx/>
              <a:buNone/>
              <a:defRPr sz="2400"/>
            </a:pPr>
            <a:r>
              <a:rPr dirty="0"/>
              <a:t>May </a:t>
            </a:r>
            <a:r>
              <a:rPr lang="en-US" dirty="0"/>
              <a:t>8</a:t>
            </a:r>
            <a:r>
              <a:t>, 202</a:t>
            </a:r>
            <a:r>
              <a:rPr lang="en-US"/>
              <a:t>5</a:t>
            </a: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ubcommittee Membership"/>
          <p:cNvSpPr txBox="1">
            <a:spLocks noGrp="1"/>
          </p:cNvSpPr>
          <p:nvPr>
            <p:ph type="title" idx="4294967295"/>
          </p:nvPr>
        </p:nvSpPr>
        <p:spPr>
          <a:xfrm>
            <a:off x="838200" y="1222375"/>
            <a:ext cx="10515600" cy="873125"/>
          </a:xfrm>
          <a:prstGeom prst="rect">
            <a:avLst/>
          </a:prstGeom>
        </p:spPr>
        <p:txBody>
          <a:bodyPr>
            <a:normAutofit/>
          </a:bodyPr>
          <a:lstStyle/>
          <a:p>
            <a:r>
              <a:t>Subcommittee Membership</a:t>
            </a:r>
          </a:p>
        </p:txBody>
      </p:sp>
      <p:graphicFrame>
        <p:nvGraphicFramePr>
          <p:cNvPr id="2" name="Table 1">
            <a:extLst>
              <a:ext uri="{FF2B5EF4-FFF2-40B4-BE49-F238E27FC236}">
                <a16:creationId xmlns:a16="http://schemas.microsoft.com/office/drawing/2014/main" id="{4F9C9ED9-6A8F-2F67-809F-2912421ED5E2}"/>
              </a:ext>
            </a:extLst>
          </p:cNvPr>
          <p:cNvGraphicFramePr>
            <a:graphicFrameLocks noGrp="1"/>
          </p:cNvGraphicFramePr>
          <p:nvPr>
            <p:extLst>
              <p:ext uri="{D42A27DB-BD31-4B8C-83A1-F6EECF244321}">
                <p14:modId xmlns:p14="http://schemas.microsoft.com/office/powerpoint/2010/main" val="918885745"/>
              </p:ext>
            </p:extLst>
          </p:nvPr>
        </p:nvGraphicFramePr>
        <p:xfrm>
          <a:off x="838200" y="1963272"/>
          <a:ext cx="10887635" cy="3840938"/>
        </p:xfrm>
        <a:graphic>
          <a:graphicData uri="http://schemas.openxmlformats.org/drawingml/2006/table">
            <a:tbl>
              <a:tblPr firstRow="1" firstCol="1" bandRow="1" bandCol="1"/>
              <a:tblGrid>
                <a:gridCol w="3092757">
                  <a:extLst>
                    <a:ext uri="{9D8B030D-6E8A-4147-A177-3AD203B41FA5}">
                      <a16:colId xmlns:a16="http://schemas.microsoft.com/office/drawing/2014/main" val="3331018066"/>
                    </a:ext>
                  </a:extLst>
                </a:gridCol>
                <a:gridCol w="1520316">
                  <a:extLst>
                    <a:ext uri="{9D8B030D-6E8A-4147-A177-3AD203B41FA5}">
                      <a16:colId xmlns:a16="http://schemas.microsoft.com/office/drawing/2014/main" val="1883450642"/>
                    </a:ext>
                  </a:extLst>
                </a:gridCol>
                <a:gridCol w="6274562">
                  <a:extLst>
                    <a:ext uri="{9D8B030D-6E8A-4147-A177-3AD203B41FA5}">
                      <a16:colId xmlns:a16="http://schemas.microsoft.com/office/drawing/2014/main" val="2335888190"/>
                    </a:ext>
                  </a:extLst>
                </a:gridCol>
              </a:tblGrid>
              <a:tr h="258307">
                <a:tc>
                  <a:txBody>
                    <a:bodyPr/>
                    <a:lstStyle/>
                    <a:p>
                      <a:pPr marL="0" marR="0">
                        <a:spcBef>
                          <a:spcPts val="0"/>
                        </a:spcBef>
                        <a:spcAft>
                          <a:spcPts val="0"/>
                        </a:spcAft>
                      </a:pPr>
                      <a:r>
                        <a:rPr lang="en-US" sz="1100" b="1">
                          <a:solidFill>
                            <a:srgbClr val="FFFFFF"/>
                          </a:solidFill>
                          <a:effectLst/>
                          <a:latin typeface="Arial" panose="020B0604020202020204" pitchFamily="34" charset="0"/>
                          <a:ea typeface="SimSun" panose="02010600030101010101" pitchFamily="2" charset="-122"/>
                          <a:cs typeface="Arial" panose="020B0604020202020204" pitchFamily="34" charset="0"/>
                        </a:rPr>
                        <a:t>Name</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solidFill>
                      <a:srgbClr val="000080"/>
                    </a:solidFill>
                  </a:tcPr>
                </a:tc>
                <a:tc>
                  <a:txBody>
                    <a:bodyPr/>
                    <a:lstStyle/>
                    <a:p>
                      <a:pPr marL="0" marR="0">
                        <a:spcBef>
                          <a:spcPts val="0"/>
                        </a:spcBef>
                        <a:spcAft>
                          <a:spcPts val="0"/>
                        </a:spcAft>
                      </a:pPr>
                      <a:r>
                        <a:rPr lang="en-US" sz="1100" b="1">
                          <a:solidFill>
                            <a:srgbClr val="FFFFFF"/>
                          </a:solidFill>
                          <a:effectLst/>
                          <a:latin typeface="Arial" panose="020B0604020202020204" pitchFamily="34" charset="0"/>
                          <a:ea typeface="SimSun" panose="02010600030101010101" pitchFamily="2" charset="-122"/>
                          <a:cs typeface="Arial" panose="020B0604020202020204" pitchFamily="34" charset="0"/>
                        </a:rPr>
                        <a:t>Role in SC</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solidFill>
                      <a:srgbClr val="000080"/>
                    </a:solidFill>
                  </a:tcPr>
                </a:tc>
                <a:tc>
                  <a:txBody>
                    <a:bodyPr/>
                    <a:lstStyle/>
                    <a:p>
                      <a:pPr marL="0" marR="0">
                        <a:spcBef>
                          <a:spcPts val="0"/>
                        </a:spcBef>
                        <a:spcAft>
                          <a:spcPts val="0"/>
                        </a:spcAft>
                      </a:pPr>
                      <a:r>
                        <a:rPr lang="en-US" sz="1100" b="1">
                          <a:solidFill>
                            <a:srgbClr val="FFFFFF"/>
                          </a:solidFill>
                          <a:effectLst/>
                          <a:latin typeface="Arial" panose="020B0604020202020204" pitchFamily="34" charset="0"/>
                          <a:ea typeface="SimSun" panose="02010600030101010101" pitchFamily="2" charset="-122"/>
                          <a:cs typeface="Arial" panose="020B0604020202020204" pitchFamily="34" charset="0"/>
                        </a:rPr>
                        <a:t>Affiliation</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solidFill>
                      <a:srgbClr val="000080"/>
                    </a:solidFill>
                  </a:tcPr>
                </a:tc>
                <a:extLst>
                  <a:ext uri="{0D108BD9-81ED-4DB2-BD59-A6C34878D82A}">
                    <a16:rowId xmlns:a16="http://schemas.microsoft.com/office/drawing/2014/main" val="2788432741"/>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2"/>
                        </a:rPr>
                        <a:t>DeLisi, Bob</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UL LLC</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3983795515"/>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3"/>
                        </a:rPr>
                        <a:t>Hodes, Harry</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dirty="0">
                          <a:effectLst/>
                          <a:latin typeface="Arial" panose="020B0604020202020204" pitchFamily="34" charset="0"/>
                          <a:ea typeface="SimSun" panose="02010600030101010101" pitchFamily="2" charset="-122"/>
                          <a:cs typeface="Times New Roman" panose="02020603050405020304" pitchFamily="18" charset="0"/>
                        </a:rPr>
                        <a:t>Consultant</a:t>
                      </a:r>
                      <a:endParaRPr lang="en-US" sz="1100" dirty="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3224615601"/>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4"/>
                        </a:rPr>
                        <a:t>Hoolihan, Dan</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Hoolihan EMC Consulting</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415396606"/>
                  </a:ext>
                </a:extLst>
              </a:tr>
              <a:tr h="210743">
                <a:tc>
                  <a:txBody>
                    <a:bodyPr/>
                    <a:lstStyle/>
                    <a:p>
                      <a:pPr marL="0" marR="0">
                        <a:spcBef>
                          <a:spcPts val="0"/>
                        </a:spcBef>
                        <a:spcAft>
                          <a:spcPts val="0"/>
                        </a:spcAft>
                      </a:pPr>
                      <a:r>
                        <a:rPr lang="en-US" sz="1200">
                          <a:effectLst/>
                          <a:highlight>
                            <a:srgbClr val="FFFF00"/>
                          </a:highlight>
                          <a:latin typeface="Arial" panose="020B0604020202020204" pitchFamily="34" charset="0"/>
                          <a:ea typeface="SimSun" panose="02010600030101010101" pitchFamily="2" charset="-122"/>
                          <a:cs typeface="Times New Roman" panose="02020603050405020304" pitchFamily="18" charset="0"/>
                        </a:rPr>
                        <a:t>Johnson, Nic</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highlight>
                            <a:srgbClr val="FFFF00"/>
                          </a:highligh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highlight>
                            <a:srgbClr val="FFFF00"/>
                          </a:highlight>
                          <a:latin typeface="Arial" panose="020B0604020202020204" pitchFamily="34" charset="0"/>
                          <a:ea typeface="SimSun" panose="02010600030101010101" pitchFamily="2" charset="-122"/>
                          <a:cs typeface="Times New Roman" panose="02020603050405020304" pitchFamily="18" charset="0"/>
                        </a:rPr>
                        <a:t>Eurofins Product Service, GmbH</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2813198447"/>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5"/>
                        </a:rPr>
                        <a:t>Kiemel, Greg</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dirty="0">
                          <a:effectLst/>
                          <a:latin typeface="Arial" panose="020B0604020202020204" pitchFamily="34" charset="0"/>
                          <a:ea typeface="SimSun" panose="02010600030101010101" pitchFamily="2" charset="-122"/>
                          <a:cs typeface="Times New Roman" panose="02020603050405020304" pitchFamily="18" charset="0"/>
                        </a:rPr>
                        <a:t>Apple, Inc. (Primary Rep)</a:t>
                      </a:r>
                      <a:endParaRPr lang="en-US" sz="1100" dirty="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1620342710"/>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6"/>
                        </a:rPr>
                        <a:t>Klinger, Jeff</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dirty="0">
                          <a:effectLst/>
                          <a:latin typeface="Arial" panose="020B0604020202020204" pitchFamily="34" charset="0"/>
                          <a:ea typeface="SimSun" panose="02010600030101010101" pitchFamily="2" charset="-122"/>
                          <a:cs typeface="Times New Roman" panose="02020603050405020304" pitchFamily="18" charset="0"/>
                        </a:rPr>
                        <a:t>Individual</a:t>
                      </a:r>
                      <a:endParaRPr lang="en-US" sz="1100" dirty="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423067958"/>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7"/>
                        </a:rPr>
                        <a:t>Kramer, Doug</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Chair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Apple Inc. (Technical Expert)</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3732480423"/>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8"/>
                        </a:rPr>
                        <a:t>Kuczynski, Victor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Vican</a:t>
                      </a:r>
                      <a:r>
                        <a:rPr lang="en-US" sz="1100">
                          <a:effectLst/>
                          <a:latin typeface="Arial" panose="020B0604020202020204" pitchFamily="34" charset="0"/>
                          <a:ea typeface="SimSun" panose="02010600030101010101" pitchFamily="2" charset="-122"/>
                          <a:cs typeface="Times New Roman" panose="02020603050405020304" pitchFamily="18" charset="0"/>
                        </a:rPr>
                        <a:t> </a:t>
                      </a:r>
                      <a:r>
                        <a:rPr lang="en-US" sz="1200">
                          <a:effectLst/>
                          <a:latin typeface="Arial" panose="020B0604020202020204" pitchFamily="34" charset="0"/>
                          <a:ea typeface="SimSun" panose="02010600030101010101" pitchFamily="2" charset="-122"/>
                          <a:cs typeface="Times New Roman" panose="02020603050405020304" pitchFamily="18" charset="0"/>
                        </a:rPr>
                        <a:t>Electronics</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4159814799"/>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9"/>
                        </a:rPr>
                        <a:t>Long, Randy</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Secretary</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ANSI National Accreditation Board (ANAB)</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184930654"/>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10"/>
                        </a:rPr>
                        <a:t>Marcelo, Janneth</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dirty="0">
                          <a:effectLst/>
                          <a:latin typeface="Arial" panose="020B0604020202020204" pitchFamily="34" charset="0"/>
                          <a:ea typeface="SimSun" panose="02010600030101010101" pitchFamily="2" charset="-122"/>
                          <a:cs typeface="Times New Roman" panose="02020603050405020304" pitchFamily="18" charset="0"/>
                        </a:rPr>
                        <a:t>NIST (NVLAP) Technical Expert</a:t>
                      </a:r>
                      <a:endParaRPr lang="en-US" sz="1100" dirty="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1893622950"/>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11"/>
                        </a:rPr>
                        <a:t>McConnell, Megan</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Vice Chair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A2LA</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3551484000"/>
                  </a:ext>
                </a:extLst>
              </a:tr>
              <a:tr h="210743">
                <a:tc>
                  <a:txBody>
                    <a:bodyPr/>
                    <a:lstStyle/>
                    <a:p>
                      <a:pPr marL="0" marR="0">
                        <a:spcBef>
                          <a:spcPts val="0"/>
                        </a:spcBef>
                        <a:spcAft>
                          <a:spcPts val="0"/>
                        </a:spcAft>
                      </a:pPr>
                      <a:r>
                        <a:rPr lang="en-US" sz="1200">
                          <a:effectLst/>
                          <a:highlight>
                            <a:srgbClr val="FFFF00"/>
                          </a:highlight>
                          <a:latin typeface="Arial" panose="020B0604020202020204" pitchFamily="34" charset="0"/>
                          <a:ea typeface="SimSun" panose="02010600030101010101" pitchFamily="2" charset="-122"/>
                          <a:cs typeface="Times New Roman" panose="02020603050405020304" pitchFamily="18" charset="0"/>
                        </a:rPr>
                        <a:t>McDonald, Amanda</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highlight>
                            <a:srgbClr val="FFFF00"/>
                          </a:highligh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highlight>
                            <a:srgbClr val="FFFF00"/>
                          </a:highlight>
                          <a:latin typeface="Arial" panose="020B0604020202020204" pitchFamily="34" charset="0"/>
                          <a:ea typeface="SimSun" panose="02010600030101010101" pitchFamily="2" charset="-122"/>
                          <a:cs typeface="Times New Roman" panose="02020603050405020304" pitchFamily="18" charset="0"/>
                        </a:rPr>
                        <a:t>NIST (NVLAP) Technical Expert</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13686918"/>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12" tooltip="blocked::http://www.c63.org/documents/rosters_public/roster_public.htm#Nixon_Jason"/>
                        </a:rPr>
                        <a:t>Nixon, Jason</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Innovation, Science and Economic Development Canada</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2313811535"/>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13"/>
                        </a:rPr>
                        <a:t>Potts, Nate</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dirty="0">
                          <a:effectLst/>
                          <a:latin typeface="Arial" panose="020B0604020202020204" pitchFamily="34" charset="0"/>
                          <a:ea typeface="SimSun" panose="02010600030101010101" pitchFamily="2" charset="-122"/>
                          <a:cs typeface="Times New Roman" panose="02020603050405020304" pitchFamily="18" charset="0"/>
                        </a:rPr>
                        <a:t>Keysight</a:t>
                      </a:r>
                      <a:r>
                        <a:rPr lang="en-US" sz="1100" dirty="0">
                          <a:effectLst/>
                          <a:latin typeface="Arial" panose="020B0604020202020204" pitchFamily="34" charset="0"/>
                          <a:ea typeface="SimSun" panose="02010600030101010101" pitchFamily="2" charset="-122"/>
                          <a:cs typeface="Times New Roman" panose="02020603050405020304" pitchFamily="18" charset="0"/>
                        </a:rPr>
                        <a:t> </a:t>
                      </a:r>
                      <a:r>
                        <a:rPr lang="en-US" sz="1200" dirty="0">
                          <a:effectLst/>
                          <a:latin typeface="Arial" panose="020B0604020202020204" pitchFamily="34" charset="0"/>
                          <a:ea typeface="SimSun" panose="02010600030101010101" pitchFamily="2" charset="-122"/>
                          <a:cs typeface="Times New Roman" panose="02020603050405020304" pitchFamily="18" charset="0"/>
                        </a:rPr>
                        <a:t>Technologies</a:t>
                      </a:r>
                      <a:endParaRPr lang="en-US" sz="1100" dirty="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2271318341"/>
                  </a:ext>
                </a:extLst>
              </a:tr>
              <a:tr h="210743">
                <a:tc>
                  <a:txBody>
                    <a:bodyPr/>
                    <a:lstStyle/>
                    <a:p>
                      <a:pPr marL="0" marR="0">
                        <a:spcBef>
                          <a:spcPts val="0"/>
                        </a:spcBef>
                        <a:spcAft>
                          <a:spcPts val="0"/>
                        </a:spcAft>
                      </a:pPr>
                      <a:r>
                        <a:rPr lang="en-US" sz="1200">
                          <a:solidFill>
                            <a:srgbClr val="000000"/>
                          </a:solidFill>
                          <a:effectLst/>
                          <a:highlight>
                            <a:srgbClr val="FFFF00"/>
                          </a:highlight>
                          <a:latin typeface="Arial" panose="020B0604020202020204" pitchFamily="34" charset="0"/>
                          <a:ea typeface="SimSun" panose="02010600030101010101" pitchFamily="2" charset="-122"/>
                          <a:cs typeface="Arial" panose="020B0604020202020204" pitchFamily="34" charset="0"/>
                        </a:rPr>
                        <a:t>Reitz, Richard</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solidFill>
                            <a:srgbClr val="000000"/>
                          </a:solidFill>
                          <a:effectLst/>
                          <a:highlight>
                            <a:srgbClr val="FFFF00"/>
                          </a:highlight>
                          <a:latin typeface="Arial" panose="020B0604020202020204" pitchFamily="34" charset="0"/>
                          <a:ea typeface="SimSun" panose="02010600030101010101" pitchFamily="2" charset="-122"/>
                          <a:cs typeface="Arial" panose="020B0604020202020204" pitchFamily="34"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solidFill>
                            <a:srgbClr val="000000"/>
                          </a:solidFill>
                          <a:effectLst/>
                          <a:highlight>
                            <a:srgbClr val="FFFF00"/>
                          </a:highlight>
                          <a:latin typeface="Arial" panose="020B0604020202020204" pitchFamily="34" charset="0"/>
                          <a:ea typeface="SimSun" panose="02010600030101010101" pitchFamily="2" charset="-122"/>
                          <a:cs typeface="Arial" panose="020B0604020202020204" pitchFamily="34" charset="0"/>
                        </a:rPr>
                        <a:t>Retlif Testing Laboratories</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120586185"/>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14"/>
                        </a:rPr>
                        <a:t>Schaefer, David</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Element Materials Technology</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3435759751"/>
                  </a:ext>
                </a:extLst>
              </a:tr>
              <a:tr h="210743">
                <a:tc>
                  <a:txBody>
                    <a:bodyPr/>
                    <a:lstStyle/>
                    <a:p>
                      <a:pPr marL="0" marR="0">
                        <a:spcBef>
                          <a:spcPts val="0"/>
                        </a:spcBef>
                        <a:spcAft>
                          <a:spcPts val="0"/>
                        </a:spcAft>
                      </a:pPr>
                      <a:r>
                        <a:rPr lang="en-US" sz="1200" u="sng">
                          <a:solidFill>
                            <a:srgbClr val="0000FF"/>
                          </a:solidFill>
                          <a:effectLst/>
                          <a:latin typeface="Arial" panose="020B0604020202020204" pitchFamily="34" charset="0"/>
                          <a:ea typeface="SimSun" panose="02010600030101010101" pitchFamily="2" charset="-122"/>
                          <a:cs typeface="Times New Roman" panose="02020603050405020304" pitchFamily="18" charset="0"/>
                          <a:hlinkClick r:id="rId15"/>
                        </a:rPr>
                        <a:t>Zimmerman, Dave</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a:effectLst/>
                          <a:latin typeface="Arial" panose="020B0604020202020204" pitchFamily="34" charset="0"/>
                          <a:ea typeface="SimSun" panose="02010600030101010101" pitchFamily="2" charset="-122"/>
                          <a:cs typeface="Times New Roman" panose="02020603050405020304" pitchFamily="18" charset="0"/>
                        </a:rPr>
                        <a:t>Member</a:t>
                      </a:r>
                      <a:endParaRPr lang="en-US" sz="11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tc>
                  <a:txBody>
                    <a:bodyPr/>
                    <a:lstStyle/>
                    <a:p>
                      <a:pPr marL="0" marR="0">
                        <a:spcBef>
                          <a:spcPts val="0"/>
                        </a:spcBef>
                        <a:spcAft>
                          <a:spcPts val="0"/>
                        </a:spcAft>
                      </a:pPr>
                      <a:r>
                        <a:rPr lang="en-US" sz="1200" dirty="0">
                          <a:effectLst/>
                          <a:latin typeface="Arial" panose="020B0604020202020204" pitchFamily="34" charset="0"/>
                          <a:ea typeface="SimSun" panose="02010600030101010101" pitchFamily="2" charset="-122"/>
                          <a:cs typeface="Times New Roman" panose="02020603050405020304" pitchFamily="18" charset="0"/>
                        </a:rPr>
                        <a:t>Spectrum EMC, LLC</a:t>
                      </a:r>
                      <a:endParaRPr lang="en-US" sz="1100" dirty="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noFill/>
                  </a:tcPr>
                </a:tc>
                <a:extLst>
                  <a:ext uri="{0D108BD9-81ED-4DB2-BD59-A6C34878D82A}">
                    <a16:rowId xmlns:a16="http://schemas.microsoft.com/office/drawing/2014/main" val="1278440403"/>
                  </a:ext>
                </a:extLst>
              </a:tr>
            </a:tbl>
          </a:graphicData>
        </a:graphic>
      </p:graphicFrame>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ubcommittee Scope (unchanged)"/>
          <p:cNvSpPr txBox="1">
            <a:spLocks noGrp="1"/>
          </p:cNvSpPr>
          <p:nvPr>
            <p:ph type="title" idx="4294967295"/>
          </p:nvPr>
        </p:nvSpPr>
        <p:spPr>
          <a:xfrm>
            <a:off x="838200" y="1222375"/>
            <a:ext cx="10515600" cy="1325563"/>
          </a:xfrm>
          <a:prstGeom prst="rect">
            <a:avLst/>
          </a:prstGeom>
        </p:spPr>
        <p:txBody>
          <a:bodyPr>
            <a:normAutofit/>
          </a:bodyPr>
          <a:lstStyle/>
          <a:p>
            <a:r>
              <a:rPr dirty="0"/>
              <a:t>Subcommittee Scope (</a:t>
            </a:r>
            <a:r>
              <a:rPr lang="en-US" dirty="0"/>
              <a:t>revised</a:t>
            </a:r>
            <a:r>
              <a:rPr dirty="0"/>
              <a:t>)</a:t>
            </a:r>
          </a:p>
        </p:txBody>
      </p:sp>
      <p:sp>
        <p:nvSpPr>
          <p:cNvPr id="30" name="Subcommittee 6 provides guidance for C63 related conformity assessment activities. It works on topics related to accreditation. Representatives of accreditation bodies, certification bodies, laboratories, and regulators report on the status of C63 relate"/>
          <p:cNvSpPr txBox="1">
            <a:spLocks noGrp="1"/>
          </p:cNvSpPr>
          <p:nvPr>
            <p:ph type="body" sz="half" idx="4294967295"/>
          </p:nvPr>
        </p:nvSpPr>
        <p:spPr>
          <a:xfrm>
            <a:off x="838200" y="2547937"/>
            <a:ext cx="10515600" cy="2751138"/>
          </a:xfrm>
          <a:prstGeom prst="rect">
            <a:avLst/>
          </a:prstGeom>
        </p:spPr>
        <p:txBody>
          <a:bodyPr>
            <a:normAutofit/>
          </a:bodyPr>
          <a:lstStyle>
            <a:lvl1pPr>
              <a:defRPr i="1">
                <a:latin typeface="Arial"/>
                <a:ea typeface="Arial"/>
                <a:cs typeface="Arial"/>
                <a:sym typeface="Arial"/>
              </a:defRPr>
            </a:lvl1pPr>
          </a:lstStyle>
          <a:p>
            <a:r>
              <a:rPr dirty="0"/>
              <a:t>Subcommittee 6 provides guidance for C63</a:t>
            </a:r>
            <a:r>
              <a:rPr lang="en-US" dirty="0"/>
              <a:t>®</a:t>
            </a:r>
            <a:r>
              <a:rPr dirty="0"/>
              <a:t> related conformity assessment activities. It works on topics related to accreditation. Representatives of accreditation bodies, certification bodies, laboratories, and regulators report on the status of C63</a:t>
            </a:r>
            <a:r>
              <a:rPr lang="en-US" dirty="0"/>
              <a:t>®</a:t>
            </a:r>
            <a:r>
              <a:rPr dirty="0"/>
              <a:t> related conformity assessment activities.</a:t>
            </a:r>
            <a:endParaRPr lang="en-US" dirty="0"/>
          </a:p>
          <a:p>
            <a:pPr lvl="1"/>
            <a:r>
              <a:rPr lang="en-US" dirty="0"/>
              <a:t>Changed only to reflect ® with C63 references</a:t>
            </a: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ubcommittee Duties"/>
          <p:cNvSpPr txBox="1">
            <a:spLocks noGrp="1"/>
          </p:cNvSpPr>
          <p:nvPr>
            <p:ph type="title" idx="4294967295"/>
          </p:nvPr>
        </p:nvSpPr>
        <p:spPr>
          <a:xfrm>
            <a:off x="838200" y="1222375"/>
            <a:ext cx="10515600" cy="1325563"/>
          </a:xfrm>
          <a:prstGeom prst="rect">
            <a:avLst/>
          </a:prstGeom>
        </p:spPr>
        <p:txBody>
          <a:bodyPr>
            <a:normAutofit/>
          </a:bodyPr>
          <a:lstStyle/>
          <a:p>
            <a:r>
              <a:t>Subcommittee Duties</a:t>
            </a:r>
          </a:p>
        </p:txBody>
      </p:sp>
      <p:sp>
        <p:nvSpPr>
          <p:cNvPr id="33" name="C63.11 - guide for Inter-lab comparison of EMC testing - Suspended…"/>
          <p:cNvSpPr txBox="1">
            <a:spLocks noGrp="1"/>
          </p:cNvSpPr>
          <p:nvPr>
            <p:ph type="body" idx="4294967295"/>
          </p:nvPr>
        </p:nvSpPr>
        <p:spPr>
          <a:xfrm>
            <a:off x="838200" y="2547937"/>
            <a:ext cx="10515600" cy="3408363"/>
          </a:xfrm>
          <a:prstGeom prst="rect">
            <a:avLst/>
          </a:prstGeom>
        </p:spPr>
        <p:txBody>
          <a:bodyPr>
            <a:normAutofit lnSpcReduction="10000"/>
          </a:bodyPr>
          <a:lstStyle/>
          <a:p>
            <a:r>
              <a:rPr dirty="0"/>
              <a:t>C63.11 - guide for Inter-lab comparison of EMC testing - Suspended</a:t>
            </a:r>
          </a:p>
          <a:p>
            <a:endParaRPr dirty="0"/>
          </a:p>
          <a:p>
            <a:r>
              <a:rPr dirty="0"/>
              <a:t>C63.34 - guide Calibration of EMC Test Equipment</a:t>
            </a:r>
          </a:p>
          <a:p>
            <a:endParaRPr dirty="0"/>
          </a:p>
          <a:p>
            <a:endParaRPr dirty="0"/>
          </a:p>
          <a:p>
            <a:pPr>
              <a:buSzTx/>
              <a:buNone/>
            </a:pPr>
            <a:r>
              <a:rPr dirty="0"/>
              <a:t>Subcommittee is making changes to the subcommittee scope</a:t>
            </a:r>
            <a:r>
              <a:rPr lang="en-US" dirty="0"/>
              <a:t> and membership and no change to the</a:t>
            </a:r>
            <a:r>
              <a:rPr dirty="0"/>
              <a:t> duties</a:t>
            </a:r>
            <a:r>
              <a:rPr lang="en-US" dirty="0"/>
              <a:t>.</a:t>
            </a:r>
            <a:endParaRPr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Motion to Approve: Membership, Scope and Duties"/>
          <p:cNvSpPr txBox="1"/>
          <p:nvPr/>
        </p:nvSpPr>
        <p:spPr>
          <a:xfrm>
            <a:off x="1959773" y="2862339"/>
            <a:ext cx="8272454" cy="5319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3100"/>
            </a:lvl1pPr>
          </a:lstStyle>
          <a:p>
            <a:r>
              <a:t>Motion to Approve: Membership, Scope and Duties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Meeting highlights"/>
          <p:cNvSpPr txBox="1">
            <a:spLocks noGrp="1"/>
          </p:cNvSpPr>
          <p:nvPr>
            <p:ph type="title" idx="4294967295"/>
          </p:nvPr>
        </p:nvSpPr>
        <p:spPr>
          <a:xfrm>
            <a:off x="838200" y="1303058"/>
            <a:ext cx="10515600" cy="1325563"/>
          </a:xfrm>
          <a:prstGeom prst="rect">
            <a:avLst/>
          </a:prstGeom>
        </p:spPr>
        <p:txBody>
          <a:bodyPr>
            <a:normAutofit/>
          </a:bodyPr>
          <a:lstStyle/>
          <a:p>
            <a:r>
              <a:rPr dirty="0"/>
              <a:t>Meeting highlights</a:t>
            </a:r>
          </a:p>
        </p:txBody>
      </p:sp>
      <p:sp>
        <p:nvSpPr>
          <p:cNvPr id="3" name="Meeting highlights">
            <a:extLst>
              <a:ext uri="{FF2B5EF4-FFF2-40B4-BE49-F238E27FC236}">
                <a16:creationId xmlns:a16="http://schemas.microsoft.com/office/drawing/2014/main" id="{9D77F250-7F7A-5BEE-5070-2574ACF28BE8}"/>
              </a:ext>
            </a:extLst>
          </p:cNvPr>
          <p:cNvSpPr txBox="1">
            <a:spLocks/>
          </p:cNvSpPr>
          <p:nvPr/>
        </p:nvSpPr>
        <p:spPr>
          <a:xfrm>
            <a:off x="838200" y="2373144"/>
            <a:ext cx="10515600" cy="28622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5pPr>
            <a:lvl6pPr marL="0" marR="0" indent="45720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6pPr>
            <a:lvl7pPr marL="0" marR="0" indent="91440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7pPr>
            <a:lvl8pPr marL="0" marR="0" indent="137160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8pPr>
            <a:lvl9pPr marL="0" marR="0" indent="182880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9pPr>
          </a:lstStyle>
          <a:p>
            <a:pPr marL="571500" indent="-571500" hangingPunct="1">
              <a:buFont typeface="Arial" panose="020B0604020202020204" pitchFamily="34" charset="0"/>
              <a:buChar char="•"/>
            </a:pPr>
            <a:r>
              <a:rPr lang="en-US" sz="4000" dirty="0"/>
              <a:t>Received presentations from 3 participating accreditation bodies.</a:t>
            </a:r>
          </a:p>
          <a:p>
            <a:pPr marL="571500" indent="-571500" hangingPunct="1">
              <a:buFont typeface="Arial" panose="020B0604020202020204" pitchFamily="34" charset="0"/>
              <a:buChar char="•"/>
            </a:pPr>
            <a:r>
              <a:rPr lang="en-US" sz="4000" dirty="0"/>
              <a:t>Received verbal report from NIST MRA office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ummary  ANAB has 26 (17025), 5 (17065) CABs accredited for testing to C63 standards  A2LA - C63.4 – 325, C63.4a – 40 (footnote),  C63.5 – 18 , C63.10 – 250, C63.19 – 23, C63.26 – 184, Total C63 (325)  NVLAP – C63.4 (2014) – 61, C63.10 (2013) – 39, C63.1"/>
          <p:cNvSpPr txBox="1">
            <a:spLocks noGrp="1"/>
          </p:cNvSpPr>
          <p:nvPr>
            <p:ph type="title" idx="4294967295"/>
          </p:nvPr>
        </p:nvSpPr>
        <p:spPr>
          <a:xfrm>
            <a:off x="838200" y="1565275"/>
            <a:ext cx="10515600" cy="4672013"/>
          </a:xfrm>
          <a:prstGeom prst="rect">
            <a:avLst/>
          </a:prstGeom>
        </p:spPr>
        <p:txBody>
          <a:bodyPr>
            <a:normAutofit fontScale="90000"/>
          </a:bodyPr>
          <a:lstStyle/>
          <a:p>
            <a:pPr>
              <a:lnSpc>
                <a:spcPct val="100000"/>
              </a:lnSpc>
            </a:pPr>
            <a:r>
              <a:rPr dirty="0"/>
              <a:t>Summary</a:t>
            </a:r>
            <a:br>
              <a:rPr dirty="0"/>
            </a:br>
            <a:br>
              <a:rPr dirty="0"/>
            </a:br>
            <a:r>
              <a:rPr sz="2400" u="sng" dirty="0"/>
              <a:t>ANAB</a:t>
            </a:r>
            <a:r>
              <a:rPr sz="2400" dirty="0"/>
              <a:t> has 26 (17025), </a:t>
            </a:r>
            <a:r>
              <a:rPr lang="en-US" sz="2400" dirty="0"/>
              <a:t>6</a:t>
            </a:r>
            <a:r>
              <a:rPr sz="2400" dirty="0"/>
              <a:t> (17065) CABs accredited for testing to C63 standards</a:t>
            </a:r>
            <a:br>
              <a:rPr sz="2400" dirty="0"/>
            </a:br>
            <a:br>
              <a:rPr sz="2400" dirty="0"/>
            </a:br>
            <a:r>
              <a:rPr sz="2400" u="sng" dirty="0"/>
              <a:t>A2LA</a:t>
            </a:r>
            <a:r>
              <a:rPr sz="2400" dirty="0"/>
              <a:t> - C63.4 – </a:t>
            </a:r>
            <a:r>
              <a:rPr lang="en-US" sz="2400" dirty="0"/>
              <a:t>337</a:t>
            </a:r>
            <a:r>
              <a:rPr sz="2400" dirty="0"/>
              <a:t>, C63.4a – </a:t>
            </a:r>
            <a:r>
              <a:rPr lang="en-US" sz="2400" dirty="0"/>
              <a:t>68</a:t>
            </a:r>
            <a:r>
              <a:rPr sz="2400" dirty="0"/>
              <a:t> (footnote), </a:t>
            </a:r>
            <a:br>
              <a:rPr sz="2400" dirty="0"/>
            </a:br>
            <a:r>
              <a:rPr sz="2400" dirty="0"/>
              <a:t>C63.5 – </a:t>
            </a:r>
            <a:r>
              <a:rPr lang="en-US" sz="2400" dirty="0"/>
              <a:t>17</a:t>
            </a:r>
            <a:r>
              <a:rPr sz="2400" dirty="0"/>
              <a:t> , C63.10 – </a:t>
            </a:r>
            <a:r>
              <a:rPr lang="en-US" sz="2400" dirty="0"/>
              <a:t>257</a:t>
            </a:r>
            <a:r>
              <a:rPr sz="2400" dirty="0"/>
              <a:t>, C63.19 – </a:t>
            </a:r>
            <a:r>
              <a:rPr lang="en-US" sz="2400" dirty="0"/>
              <a:t>22</a:t>
            </a:r>
            <a:r>
              <a:rPr sz="2400" dirty="0"/>
              <a:t>, C63.26 – </a:t>
            </a:r>
            <a:r>
              <a:rPr lang="en-US" sz="2400" dirty="0"/>
              <a:t>190</a:t>
            </a:r>
            <a:r>
              <a:rPr sz="2400" dirty="0"/>
              <a:t>, Total C63 (</a:t>
            </a:r>
            <a:r>
              <a:rPr lang="en-US" sz="2400" dirty="0"/>
              <a:t>347</a:t>
            </a:r>
            <a:r>
              <a:rPr sz="2400" dirty="0"/>
              <a:t>)</a:t>
            </a:r>
            <a:br>
              <a:rPr sz="2400" dirty="0"/>
            </a:br>
            <a:br>
              <a:rPr sz="2400" dirty="0"/>
            </a:br>
            <a:r>
              <a:rPr sz="2400" u="sng" dirty="0"/>
              <a:t>NVLAP</a:t>
            </a:r>
            <a:r>
              <a:rPr sz="2400" dirty="0"/>
              <a:t> – C63.4 (2014) – </a:t>
            </a:r>
            <a:r>
              <a:rPr lang="en-US" sz="2400" dirty="0"/>
              <a:t>60</a:t>
            </a:r>
            <a:r>
              <a:rPr sz="2400" dirty="0"/>
              <a:t>, C63.10 (2013) – </a:t>
            </a:r>
            <a:r>
              <a:rPr lang="en-US" sz="2400" dirty="0"/>
              <a:t>39</a:t>
            </a:r>
            <a:r>
              <a:rPr sz="2400" dirty="0"/>
              <a:t>, C63.10 (2020) – </a:t>
            </a:r>
            <a:r>
              <a:rPr lang="en-US" sz="2400" dirty="0"/>
              <a:t>22</a:t>
            </a:r>
            <a:r>
              <a:rPr sz="2400" dirty="0"/>
              <a:t>, C63.17 (2013) – </a:t>
            </a:r>
            <a:r>
              <a:rPr lang="en-US" sz="2400" dirty="0"/>
              <a:t>14</a:t>
            </a:r>
            <a:r>
              <a:rPr sz="2400" dirty="0"/>
              <a:t>, C63.19 (2011) – 1, C63.26 (2015) – </a:t>
            </a:r>
            <a:r>
              <a:rPr lang="en-US" sz="2400" dirty="0"/>
              <a:t>24</a:t>
            </a:r>
            <a:br>
              <a:rPr sz="2400" dirty="0"/>
            </a:br>
            <a:br>
              <a:rPr sz="2400" dirty="0"/>
            </a:br>
            <a:r>
              <a:rPr sz="2400" u="sng" dirty="0"/>
              <a:t>PJLA</a:t>
            </a:r>
            <a:r>
              <a:rPr sz="2400" dirty="0"/>
              <a:t> – They have been invited several times and to date have expressed no interest</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ummary  C63.34 – The WG has finalized a new definition for “characterization” and will forward to SC2 for their review.  A 3 to 4 hour meeting will be scheduled in June to resolve the last comments after which the document will be sent to SC6 for commen"/>
          <p:cNvSpPr txBox="1">
            <a:spLocks noGrp="1"/>
          </p:cNvSpPr>
          <p:nvPr>
            <p:ph type="title" idx="4294967295"/>
          </p:nvPr>
        </p:nvSpPr>
        <p:spPr>
          <a:xfrm>
            <a:off x="838200" y="1565275"/>
            <a:ext cx="10515600" cy="4672013"/>
          </a:xfrm>
          <a:prstGeom prst="rect">
            <a:avLst/>
          </a:prstGeom>
        </p:spPr>
        <p:txBody>
          <a:bodyPr>
            <a:normAutofit/>
          </a:bodyPr>
          <a:lstStyle/>
          <a:p>
            <a:pPr>
              <a:lnSpc>
                <a:spcPct val="100000"/>
              </a:lnSpc>
            </a:pPr>
            <a:r>
              <a:rPr dirty="0"/>
              <a:t>Summary</a:t>
            </a:r>
            <a:br>
              <a:rPr dirty="0"/>
            </a:br>
            <a:br>
              <a:rPr dirty="0"/>
            </a:br>
            <a:r>
              <a:rPr sz="2800" u="sng" dirty="0"/>
              <a:t>C63</a:t>
            </a:r>
            <a:r>
              <a:rPr sz="2800" u="sng" dirty="0">
                <a:solidFill>
                  <a:schemeClr val="tx1"/>
                </a:solidFill>
              </a:rPr>
              <a:t>.34</a:t>
            </a:r>
            <a:r>
              <a:rPr sz="2800" dirty="0">
                <a:solidFill>
                  <a:schemeClr val="tx1"/>
                </a:solidFill>
              </a:rPr>
              <a:t> –</a:t>
            </a:r>
            <a:r>
              <a:rPr sz="2800" dirty="0">
                <a:solidFill>
                  <a:schemeClr val="tx1"/>
                </a:solidFill>
                <a:latin typeface="Times New Roman" panose="02020603050405020304" pitchFamily="18" charset="0"/>
                <a:cs typeface="Times New Roman" panose="02020603050405020304" pitchFamily="18" charset="0"/>
              </a:rPr>
              <a:t> The WG has finalized a new definition for “characterization” and will SC2 </a:t>
            </a:r>
            <a:r>
              <a:rPr lang="en-US" sz="2800" dirty="0">
                <a:solidFill>
                  <a:schemeClr val="tx1"/>
                </a:solidFill>
                <a:latin typeface="Times New Roman" panose="02020603050405020304" pitchFamily="18" charset="0"/>
                <a:cs typeface="Times New Roman" panose="02020603050405020304" pitchFamily="18" charset="0"/>
              </a:rPr>
              <a:t>feedback</a:t>
            </a:r>
            <a:r>
              <a:rPr sz="2800" dirty="0">
                <a:solidFill>
                  <a:schemeClr val="tx1"/>
                </a:solidFill>
                <a:latin typeface="Times New Roman" panose="02020603050405020304" pitchFamily="18" charset="0"/>
                <a:cs typeface="Times New Roman" panose="02020603050405020304" pitchFamily="18" charset="0"/>
              </a:rPr>
              <a:t>.</a:t>
            </a:r>
            <a:br>
              <a:rPr sz="2800" dirty="0">
                <a:solidFill>
                  <a:schemeClr val="tx1"/>
                </a:solidFill>
                <a:latin typeface="Times New Roman" panose="02020603050405020304" pitchFamily="18" charset="0"/>
                <a:cs typeface="Times New Roman" panose="02020603050405020304" pitchFamily="18" charset="0"/>
              </a:rPr>
            </a:br>
            <a:br>
              <a:rPr sz="2800" dirty="0">
                <a:solidFill>
                  <a:schemeClr val="tx1"/>
                </a:solidFill>
                <a:latin typeface="Times New Roman" panose="02020603050405020304" pitchFamily="18" charset="0"/>
                <a:cs typeface="Times New Roman" panose="02020603050405020304" pitchFamily="18" charset="0"/>
              </a:rPr>
            </a:br>
            <a:r>
              <a:rPr lang="en-US" sz="2800" dirty="0">
                <a:solidFill>
                  <a:schemeClr val="tx1"/>
                </a:solidFill>
                <a:latin typeface="Times New Roman" panose="02020603050405020304" pitchFamily="18" charset="0"/>
                <a:cs typeface="Times New Roman" panose="02020603050405020304" pitchFamily="18" charset="0"/>
              </a:rPr>
              <a:t>The working group will meet to review the current draft and collaborate with SC1 to </a:t>
            </a:r>
            <a:r>
              <a:rPr lang="en-US" sz="280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rPr>
              <a:t>discuss potential improvement to Annex C for Antennae and D for LISNs.</a:t>
            </a:r>
            <a:br>
              <a:rPr sz="2800" dirty="0"/>
            </a:br>
            <a:endParaRPr sz="2800"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ummary of action items"/>
          <p:cNvSpPr txBox="1">
            <a:spLocks noGrp="1"/>
          </p:cNvSpPr>
          <p:nvPr>
            <p:ph type="title" idx="4294967295"/>
          </p:nvPr>
        </p:nvSpPr>
        <p:spPr>
          <a:xfrm>
            <a:off x="838200" y="1222375"/>
            <a:ext cx="10515600" cy="614363"/>
          </a:xfrm>
          <a:prstGeom prst="rect">
            <a:avLst/>
          </a:prstGeom>
        </p:spPr>
        <p:txBody>
          <a:bodyPr>
            <a:normAutofit/>
          </a:bodyPr>
          <a:lstStyle>
            <a:lvl1pPr defTabSz="749808">
              <a:defRPr sz="3607"/>
            </a:lvl1pPr>
          </a:lstStyle>
          <a:p>
            <a:r>
              <a:t>Summary of action items</a:t>
            </a:r>
          </a:p>
        </p:txBody>
      </p:sp>
      <p:graphicFrame>
        <p:nvGraphicFramePr>
          <p:cNvPr id="45" name="Table 1"/>
          <p:cNvGraphicFramePr/>
          <p:nvPr>
            <p:extLst>
              <p:ext uri="{D42A27DB-BD31-4B8C-83A1-F6EECF244321}">
                <p14:modId xmlns:p14="http://schemas.microsoft.com/office/powerpoint/2010/main" val="363371555"/>
              </p:ext>
            </p:extLst>
          </p:nvPr>
        </p:nvGraphicFramePr>
        <p:xfrm>
          <a:off x="898525" y="1725612"/>
          <a:ext cx="10572748" cy="4678361"/>
        </p:xfrm>
        <a:graphic>
          <a:graphicData uri="http://schemas.openxmlformats.org/drawingml/2006/table">
            <a:tbl>
              <a:tblPr>
                <a:tableStyleId>{4C3C2611-4C71-4FC5-86AE-919BDF0F9419}</a:tableStyleId>
              </a:tblPr>
              <a:tblGrid>
                <a:gridCol w="1438275">
                  <a:extLst>
                    <a:ext uri="{9D8B030D-6E8A-4147-A177-3AD203B41FA5}">
                      <a16:colId xmlns:a16="http://schemas.microsoft.com/office/drawing/2014/main" val="20000"/>
                    </a:ext>
                  </a:extLst>
                </a:gridCol>
                <a:gridCol w="4754562">
                  <a:extLst>
                    <a:ext uri="{9D8B030D-6E8A-4147-A177-3AD203B41FA5}">
                      <a16:colId xmlns:a16="http://schemas.microsoft.com/office/drawing/2014/main" val="20001"/>
                    </a:ext>
                  </a:extLst>
                </a:gridCol>
                <a:gridCol w="1120309">
                  <a:extLst>
                    <a:ext uri="{9D8B030D-6E8A-4147-A177-3AD203B41FA5}">
                      <a16:colId xmlns:a16="http://schemas.microsoft.com/office/drawing/2014/main" val="20002"/>
                    </a:ext>
                  </a:extLst>
                </a:gridCol>
                <a:gridCol w="744070">
                  <a:extLst>
                    <a:ext uri="{9D8B030D-6E8A-4147-A177-3AD203B41FA5}">
                      <a16:colId xmlns:a16="http://schemas.microsoft.com/office/drawing/2014/main" val="20003"/>
                    </a:ext>
                  </a:extLst>
                </a:gridCol>
                <a:gridCol w="1575732">
                  <a:extLst>
                    <a:ext uri="{9D8B030D-6E8A-4147-A177-3AD203B41FA5}">
                      <a16:colId xmlns:a16="http://schemas.microsoft.com/office/drawing/2014/main" val="20004"/>
                    </a:ext>
                  </a:extLst>
                </a:gridCol>
                <a:gridCol w="939800">
                  <a:extLst>
                    <a:ext uri="{9D8B030D-6E8A-4147-A177-3AD203B41FA5}">
                      <a16:colId xmlns:a16="http://schemas.microsoft.com/office/drawing/2014/main" val="20005"/>
                    </a:ext>
                  </a:extLst>
                </a:gridCol>
              </a:tblGrid>
              <a:tr h="293687">
                <a:tc gridSpan="6">
                  <a:txBody>
                    <a:bodyPr/>
                    <a:lstStyle/>
                    <a:p>
                      <a:pPr algn="ctr">
                        <a:defRPr sz="1800"/>
                      </a:pPr>
                      <a:r>
                        <a:rPr sz="1600">
                          <a:latin typeface="+mn-lt"/>
                          <a:ea typeface="+mn-ea"/>
                          <a:cs typeface="+mn-cs"/>
                        </a:rPr>
                        <a:t>Consolidated Action Items from previous meetings of SC6</a:t>
                      </a:r>
                    </a:p>
                  </a:txBody>
                  <a:tcPr marL="0" marR="0" marT="0" marB="0" anchor="ctr" horzOverflow="overflow">
                    <a:solidFill>
                      <a:srgbClr val="E9EBF5"/>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47650">
                <a:tc>
                  <a:txBody>
                    <a:bodyPr/>
                    <a:lstStyle/>
                    <a:p>
                      <a:pPr algn="l">
                        <a:defRPr sz="1800"/>
                      </a:pPr>
                      <a:r>
                        <a:rPr sz="1600">
                          <a:latin typeface="+mn-lt"/>
                          <a:ea typeface="+mn-ea"/>
                          <a:cs typeface="+mn-cs"/>
                        </a:rPr>
                        <a:t>Action</a:t>
                      </a:r>
                    </a:p>
                  </a:txBody>
                  <a:tcPr marL="0" marR="0" marT="0" marB="0" anchor="ctr" horzOverflow="overflow">
                    <a:solidFill>
                      <a:srgbClr val="E9EBF5"/>
                    </a:solidFill>
                  </a:tcPr>
                </a:tc>
                <a:tc rowSpan="2">
                  <a:txBody>
                    <a:bodyPr/>
                    <a:lstStyle/>
                    <a:p>
                      <a:pPr algn="l">
                        <a:defRPr sz="1800"/>
                      </a:pPr>
                      <a:r>
                        <a:rPr sz="1600">
                          <a:latin typeface="+mn-lt"/>
                          <a:ea typeface="+mn-ea"/>
                          <a:cs typeface="+mn-cs"/>
                        </a:rPr>
                        <a:t>Subject</a:t>
                      </a:r>
                    </a:p>
                  </a:txBody>
                  <a:tcPr marL="0" marR="0" marT="0" marB="0" anchor="ctr" horzOverflow="overflow">
                    <a:solidFill>
                      <a:srgbClr val="E9EBF5"/>
                    </a:solidFill>
                  </a:tcPr>
                </a:tc>
                <a:tc rowSpan="2">
                  <a:txBody>
                    <a:bodyPr/>
                    <a:lstStyle/>
                    <a:p>
                      <a:pPr algn="l">
                        <a:defRPr sz="1800"/>
                      </a:pPr>
                      <a:r>
                        <a:rPr sz="1600">
                          <a:latin typeface="+mn-lt"/>
                          <a:ea typeface="+mn-ea"/>
                          <a:cs typeface="+mn-cs"/>
                        </a:rPr>
                        <a:t>Responsible Person(s) </a:t>
                      </a:r>
                    </a:p>
                  </a:txBody>
                  <a:tcPr marL="0" marR="0" marT="0" marB="0" anchor="ctr" horzOverflow="overflow">
                    <a:solidFill>
                      <a:srgbClr val="E9EBF5"/>
                    </a:solidFill>
                  </a:tcPr>
                </a:tc>
                <a:tc rowSpan="2">
                  <a:txBody>
                    <a:bodyPr/>
                    <a:lstStyle/>
                    <a:p>
                      <a:pPr algn="l">
                        <a:defRPr sz="1800"/>
                      </a:pPr>
                      <a:r>
                        <a:rPr sz="1600">
                          <a:latin typeface="+mn-lt"/>
                          <a:ea typeface="+mn-ea"/>
                          <a:cs typeface="+mn-cs"/>
                        </a:rPr>
                        <a:t>Status</a:t>
                      </a:r>
                    </a:p>
                  </a:txBody>
                  <a:tcPr marL="0" marR="0" marT="0" marB="0" anchor="ctr" horzOverflow="overflow">
                    <a:solidFill>
                      <a:srgbClr val="E9EBF5"/>
                    </a:solidFill>
                  </a:tcPr>
                </a:tc>
                <a:tc>
                  <a:txBody>
                    <a:bodyPr/>
                    <a:lstStyle/>
                    <a:p>
                      <a:pPr algn="l">
                        <a:defRPr sz="1800"/>
                      </a:pPr>
                      <a:r>
                        <a:rPr sz="1600">
                          <a:latin typeface="+mn-lt"/>
                          <a:ea typeface="+mn-ea"/>
                          <a:cs typeface="+mn-cs"/>
                        </a:rPr>
                        <a:t>Delivery</a:t>
                      </a:r>
                    </a:p>
                  </a:txBody>
                  <a:tcPr marL="0" marR="0" marT="0" marB="0" anchor="ctr" horzOverflow="overflow">
                    <a:solidFill>
                      <a:srgbClr val="E9EBF5"/>
                    </a:solidFill>
                  </a:tcPr>
                </a:tc>
                <a:tc rowSpan="2">
                  <a:txBody>
                    <a:bodyPr/>
                    <a:lstStyle/>
                    <a:p>
                      <a:pPr algn="l">
                        <a:defRPr sz="1800"/>
                      </a:pPr>
                      <a:r>
                        <a:rPr sz="1600">
                          <a:latin typeface="+mn-lt"/>
                          <a:ea typeface="+mn-ea"/>
                          <a:cs typeface="+mn-cs"/>
                        </a:rPr>
                        <a:t>Comments</a:t>
                      </a:r>
                    </a:p>
                  </a:txBody>
                  <a:tcPr marL="0" marR="0" marT="0" marB="0" anchor="ctr" horzOverflow="overflow">
                    <a:solidFill>
                      <a:srgbClr val="E9EBF5"/>
                    </a:solidFill>
                  </a:tcPr>
                </a:tc>
                <a:extLst>
                  <a:ext uri="{0D108BD9-81ED-4DB2-BD59-A6C34878D82A}">
                    <a16:rowId xmlns:a16="http://schemas.microsoft.com/office/drawing/2014/main" val="10001"/>
                  </a:ext>
                </a:extLst>
              </a:tr>
              <a:tr h="247650">
                <a:tc>
                  <a:txBody>
                    <a:bodyPr/>
                    <a:lstStyle/>
                    <a:p>
                      <a:pPr algn="l">
                        <a:defRPr sz="1800"/>
                      </a:pPr>
                      <a:r>
                        <a:rPr sz="1600">
                          <a:latin typeface="+mn-lt"/>
                          <a:ea typeface="+mn-ea"/>
                          <a:cs typeface="+mn-cs"/>
                        </a:rPr>
                        <a:t> Item #</a:t>
                      </a:r>
                    </a:p>
                  </a:txBody>
                  <a:tcPr marL="0" marR="0" marT="0" marB="0" anchor="ctr" horzOverflow="overflow">
                    <a:solidFill>
                      <a:srgbClr val="E9EBF5"/>
                    </a:solidFill>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a:defRPr sz="1800"/>
                      </a:pPr>
                      <a:r>
                        <a:rPr sz="1600">
                          <a:latin typeface="+mn-lt"/>
                          <a:ea typeface="+mn-ea"/>
                          <a:cs typeface="+mn-cs"/>
                        </a:rPr>
                        <a:t>Date</a:t>
                      </a:r>
                    </a:p>
                  </a:txBody>
                  <a:tcPr marL="0" marR="0" marT="0" marB="0" anchor="ctr" horzOverflow="overflow">
                    <a:solidFill>
                      <a:srgbClr val="E9EBF5"/>
                    </a:solidFill>
                  </a:tcPr>
                </a:tc>
                <a:tc vMerge="1">
                  <a:txBody>
                    <a:bodyPr/>
                    <a:lstStyle/>
                    <a:p>
                      <a:endParaRPr lang="en-US"/>
                    </a:p>
                  </a:txBody>
                  <a:tcPr/>
                </a:tc>
                <a:extLst>
                  <a:ext uri="{0D108BD9-81ED-4DB2-BD59-A6C34878D82A}">
                    <a16:rowId xmlns:a16="http://schemas.microsoft.com/office/drawing/2014/main" val="10002"/>
                  </a:ext>
                </a:extLst>
              </a:tr>
              <a:tr h="1093787">
                <a:tc>
                  <a:txBody>
                    <a:bodyPr/>
                    <a:lstStyle/>
                    <a:p>
                      <a:pPr marL="0" marR="0" algn="ctr">
                        <a:spcBef>
                          <a:spcPts val="0"/>
                        </a:spcBef>
                        <a:spcAft>
                          <a:spcPts val="0"/>
                        </a:spcAft>
                        <a:tabLst>
                          <a:tab pos="400050" algn="l"/>
                        </a:tabLs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202505-01</a:t>
                      </a:r>
                    </a:p>
                  </a:txBody>
                  <a:tcPr marL="68580" marR="68580" marT="0" marB="0">
                    <a:solidFill>
                      <a:srgbClr val="E9EBF5"/>
                    </a:solidFill>
                  </a:tcPr>
                </a:tc>
                <a:tc>
                  <a:txBody>
                    <a:bodyPr/>
                    <a:lstStyle/>
                    <a:p>
                      <a:pPr marL="0" marR="0" algn="l">
                        <a:spcBef>
                          <a:spcPts val="0"/>
                        </a:spcBef>
                        <a:spcAft>
                          <a:spcPts val="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Send updated roster to Jerry R. for the SC6 committee</a:t>
                      </a:r>
                    </a:p>
                  </a:txBody>
                  <a:tcPr marL="68580" marR="68580" marT="0" marB="0">
                    <a:solidFill>
                      <a:srgbClr val="E9EBF5"/>
                    </a:solidFill>
                  </a:tcPr>
                </a:tc>
                <a:tc>
                  <a:txBody>
                    <a:bodyPr/>
                    <a:lstStyle/>
                    <a:p>
                      <a:pPr marL="0" marR="0">
                        <a:spcBef>
                          <a:spcPts val="0"/>
                        </a:spcBef>
                        <a:spcAft>
                          <a:spcPts val="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Randy L.</a:t>
                      </a:r>
                    </a:p>
                  </a:txBody>
                  <a:tcPr marL="68580" marR="68580" marT="0" marB="0">
                    <a:solidFill>
                      <a:srgbClr val="E9EBF5"/>
                    </a:solidFill>
                  </a:tcPr>
                </a:tc>
                <a:tc>
                  <a:txBody>
                    <a:bodyPr/>
                    <a:lstStyle/>
                    <a:p>
                      <a:pPr marL="0" marR="0">
                        <a:spcBef>
                          <a:spcPts val="0"/>
                        </a:spcBef>
                        <a:spcAft>
                          <a:spcPts val="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Open</a:t>
                      </a:r>
                    </a:p>
                  </a:txBody>
                  <a:tcPr marL="68580" marR="68580" marT="0" marB="0">
                    <a:solidFill>
                      <a:srgbClr val="E9EBF5"/>
                    </a:solidFill>
                  </a:tcPr>
                </a:tc>
                <a:tc>
                  <a:txBody>
                    <a:bodyPr/>
                    <a:lstStyle/>
                    <a:p>
                      <a:pPr marL="0" marR="0">
                        <a:spcBef>
                          <a:spcPts val="0"/>
                        </a:spcBef>
                        <a:spcAft>
                          <a:spcPts val="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31May25</a:t>
                      </a:r>
                    </a:p>
                  </a:txBody>
                  <a:tcPr marL="68580" marR="68580" marT="0" marB="0">
                    <a:solidFill>
                      <a:srgbClr val="E9EBF5"/>
                    </a:solidFill>
                  </a:tcPr>
                </a:tc>
                <a:tc>
                  <a:txBody>
                    <a:bodyPr/>
                    <a:lstStyle/>
                    <a:p>
                      <a:pPr algn="l">
                        <a:defRPr sz="1800"/>
                      </a:pPr>
                      <a:endParaRPr sz="2000">
                        <a:latin typeface="Times New Roman" panose="02020603050405020304" pitchFamily="18" charset="0"/>
                        <a:ea typeface="+mn-ea"/>
                        <a:cs typeface="Times New Roman" panose="02020603050405020304" pitchFamily="18" charset="0"/>
                      </a:endParaRPr>
                    </a:p>
                  </a:txBody>
                  <a:tcPr marL="0" marR="0" marT="0" marB="0" anchor="ctr" horzOverflow="overflow">
                    <a:solidFill>
                      <a:srgbClr val="E9EBF5"/>
                    </a:solidFill>
                  </a:tcPr>
                </a:tc>
                <a:extLst>
                  <a:ext uri="{0D108BD9-81ED-4DB2-BD59-A6C34878D82A}">
                    <a16:rowId xmlns:a16="http://schemas.microsoft.com/office/drawing/2014/main" val="10003"/>
                  </a:ext>
                </a:extLst>
              </a:tr>
              <a:tr h="661987">
                <a:tc>
                  <a:txBody>
                    <a:bodyPr/>
                    <a:lstStyle/>
                    <a:p>
                      <a:pPr marL="0" marR="0" algn="ctr">
                        <a:spcBef>
                          <a:spcPts val="0"/>
                        </a:spcBef>
                        <a:spcAft>
                          <a:spcPts val="0"/>
                        </a:spcAft>
                        <a:tabLst>
                          <a:tab pos="400050" algn="l"/>
                        </a:tabLst>
                      </a:pPr>
                      <a:r>
                        <a:rPr lang="en-US" sz="2000">
                          <a:effectLst/>
                          <a:latin typeface="Times New Roman" panose="02020603050405020304" pitchFamily="18" charset="0"/>
                          <a:ea typeface="SimSun" panose="02010600030101010101" pitchFamily="2" charset="-122"/>
                          <a:cs typeface="Times New Roman" panose="02020603050405020304" pitchFamily="18" charset="0"/>
                        </a:rPr>
                        <a:t>202505-02</a:t>
                      </a:r>
                    </a:p>
                  </a:txBody>
                  <a:tcPr marL="68580" marR="68580" marT="0" marB="0">
                    <a:solidFill>
                      <a:srgbClr val="E9EBF5"/>
                    </a:solidFill>
                  </a:tcPr>
                </a:tc>
                <a:tc>
                  <a:txBody>
                    <a:bodyPr/>
                    <a:lstStyle/>
                    <a:p>
                      <a:pPr marL="0" marR="0" algn="l">
                        <a:spcBef>
                          <a:spcPts val="0"/>
                        </a:spcBef>
                        <a:spcAft>
                          <a:spcPts val="0"/>
                        </a:spcAft>
                      </a:pPr>
                      <a:r>
                        <a:rPr lang="en-US" sz="2000">
                          <a:solidFill>
                            <a:srgbClr val="000000"/>
                          </a:solidFill>
                          <a:effectLst/>
                          <a:latin typeface="Times New Roman" panose="02020603050405020304" pitchFamily="18" charset="0"/>
                          <a:ea typeface="SimSun" panose="02010600030101010101" pitchFamily="2" charset="-122"/>
                          <a:cs typeface="Times New Roman" panose="02020603050405020304" pitchFamily="18" charset="0"/>
                        </a:rPr>
                        <a:t>Reach out to Andy G of SC1 to discuss potential improvement to Annex C for Antennae and D for LISNs.</a:t>
                      </a:r>
                      <a:endParaRPr lang="en-US" sz="20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solidFill>
                      <a:srgbClr val="E9EBF5"/>
                    </a:solidFill>
                  </a:tcPr>
                </a:tc>
                <a:tc>
                  <a:txBody>
                    <a:bodyPr/>
                    <a:lstStyle/>
                    <a:p>
                      <a:pPr marL="0" marR="0">
                        <a:spcBef>
                          <a:spcPts val="0"/>
                        </a:spcBef>
                        <a:spcAft>
                          <a:spcPts val="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Randy L.</a:t>
                      </a:r>
                    </a:p>
                  </a:txBody>
                  <a:tcPr marL="68580" marR="68580" marT="0" marB="0">
                    <a:solidFill>
                      <a:srgbClr val="E9EBF5"/>
                    </a:solidFill>
                  </a:tcPr>
                </a:tc>
                <a:tc>
                  <a:txBody>
                    <a:bodyPr/>
                    <a:lstStyle/>
                    <a:p>
                      <a:pPr marL="0" marR="0">
                        <a:spcBef>
                          <a:spcPts val="0"/>
                        </a:spcBef>
                        <a:spcAft>
                          <a:spcPts val="0"/>
                        </a:spcAft>
                      </a:pPr>
                      <a:r>
                        <a:rPr lang="en-US" sz="2000">
                          <a:effectLst/>
                          <a:latin typeface="Times New Roman" panose="02020603050405020304" pitchFamily="18" charset="0"/>
                          <a:ea typeface="SimSun" panose="02010600030101010101" pitchFamily="2" charset="-122"/>
                          <a:cs typeface="Times New Roman" panose="02020603050405020304" pitchFamily="18" charset="0"/>
                        </a:rPr>
                        <a:t>Open</a:t>
                      </a:r>
                    </a:p>
                  </a:txBody>
                  <a:tcPr marL="68580" marR="68580" marT="0" marB="0">
                    <a:solidFill>
                      <a:srgbClr val="E9EBF5"/>
                    </a:solidFill>
                  </a:tcPr>
                </a:tc>
                <a:tc>
                  <a:txBody>
                    <a:bodyPr/>
                    <a:lstStyle/>
                    <a:p>
                      <a:pPr marL="0" marR="0">
                        <a:spcBef>
                          <a:spcPts val="0"/>
                        </a:spcBef>
                        <a:spcAft>
                          <a:spcPts val="0"/>
                        </a:spcAft>
                      </a:pPr>
                      <a:r>
                        <a:rPr lang="en-US" sz="2000" dirty="0">
                          <a:effectLst/>
                          <a:latin typeface="Times New Roman" panose="02020603050405020304" pitchFamily="18" charset="0"/>
                          <a:ea typeface="SimSun" panose="02010600030101010101" pitchFamily="2" charset="-122"/>
                          <a:cs typeface="Times New Roman" panose="02020603050405020304" pitchFamily="18" charset="0"/>
                        </a:rPr>
                        <a:t>31May25</a:t>
                      </a:r>
                    </a:p>
                  </a:txBody>
                  <a:tcPr marL="68580" marR="68580" marT="0" marB="0">
                    <a:solidFill>
                      <a:srgbClr val="E9EBF5"/>
                    </a:solidFill>
                  </a:tcPr>
                </a:tc>
                <a:tc>
                  <a:txBody>
                    <a:bodyPr/>
                    <a:lstStyle/>
                    <a:p>
                      <a:pPr algn="l">
                        <a:defRPr sz="1800"/>
                      </a:pPr>
                      <a:endParaRPr sz="2000" dirty="0">
                        <a:latin typeface="Times New Roman" panose="02020603050405020304" pitchFamily="18" charset="0"/>
                        <a:ea typeface="+mn-ea"/>
                        <a:cs typeface="Times New Roman" panose="02020603050405020304" pitchFamily="18" charset="0"/>
                      </a:endParaRPr>
                    </a:p>
                  </a:txBody>
                  <a:tcPr marL="0" marR="0" marT="0" marB="0" anchor="ctr" horzOverflow="overflow">
                    <a:solidFill>
                      <a:srgbClr val="E9EBF5"/>
                    </a:solidFill>
                  </a:tcPr>
                </a:tc>
                <a:extLst>
                  <a:ext uri="{0D108BD9-81ED-4DB2-BD59-A6C34878D82A}">
                    <a16:rowId xmlns:a16="http://schemas.microsoft.com/office/drawing/2014/main" val="10004"/>
                  </a:ext>
                </a:extLst>
              </a:tr>
              <a:tr h="441325">
                <a:tc>
                  <a:txBody>
                    <a:bodyPr/>
                    <a:lstStyle/>
                    <a:p>
                      <a:pPr algn="ctr">
                        <a:defRPr sz="1800"/>
                      </a:pPr>
                      <a:endParaRPr sz="1400">
                        <a:latin typeface="+mn-lt"/>
                        <a:ea typeface="+mn-ea"/>
                        <a:cs typeface="+mn-cs"/>
                      </a:endParaRPr>
                    </a:p>
                  </a:txBody>
                  <a:tcPr marL="0" marR="0" marT="0" marB="0" anchor="ctr" horzOverflow="overflow">
                    <a:solidFill>
                      <a:srgbClr val="E9EBF5"/>
                    </a:solidFill>
                  </a:tcPr>
                </a:tc>
                <a:tc>
                  <a:txBody>
                    <a:bodyPr/>
                    <a:lstStyle/>
                    <a:p>
                      <a:pPr algn="l">
                        <a:defRPr sz="1800"/>
                      </a:pPr>
                      <a:endParaRPr sz="1400">
                        <a:latin typeface="+mn-lt"/>
                        <a:ea typeface="+mn-ea"/>
                        <a:cs typeface="+mn-cs"/>
                      </a:endParaRPr>
                    </a:p>
                  </a:txBody>
                  <a:tcPr marL="0" marR="0" marT="0" marB="0" anchor="ctr" horzOverflow="overflow">
                    <a:solidFill>
                      <a:srgbClr val="E9EBF5"/>
                    </a:solidFill>
                  </a:tcPr>
                </a:tc>
                <a:tc>
                  <a:txBody>
                    <a:bodyPr/>
                    <a:lstStyle/>
                    <a:p>
                      <a:pPr algn="l">
                        <a:defRPr sz="1800"/>
                      </a:pPr>
                      <a:endParaRPr sz="1400">
                        <a:latin typeface="+mn-lt"/>
                        <a:ea typeface="+mn-ea"/>
                        <a:cs typeface="+mn-cs"/>
                      </a:endParaRPr>
                    </a:p>
                  </a:txBody>
                  <a:tcPr marL="0" marR="0" marT="0" marB="0" anchor="ctr" horzOverflow="overflow">
                    <a:solidFill>
                      <a:srgbClr val="E9EBF5"/>
                    </a:solidFill>
                  </a:tcPr>
                </a:tc>
                <a:tc>
                  <a:txBody>
                    <a:bodyPr/>
                    <a:lstStyle/>
                    <a:p>
                      <a:pPr algn="l">
                        <a:defRPr sz="1800"/>
                      </a:pPr>
                      <a:endParaRPr sz="1400">
                        <a:latin typeface="+mn-lt"/>
                        <a:ea typeface="+mn-ea"/>
                        <a:cs typeface="+mn-cs"/>
                      </a:endParaRPr>
                    </a:p>
                  </a:txBody>
                  <a:tcPr marL="0" marR="0" marT="0" marB="0" anchor="ctr" horzOverflow="overflow">
                    <a:solidFill>
                      <a:srgbClr val="E9EBF5"/>
                    </a:solidFill>
                  </a:tcPr>
                </a:tc>
                <a:tc>
                  <a:txBody>
                    <a:bodyPr/>
                    <a:lstStyle/>
                    <a:p>
                      <a:pPr algn="l">
                        <a:defRPr sz="1800"/>
                      </a:pPr>
                      <a:endParaRPr sz="1400">
                        <a:latin typeface="+mn-lt"/>
                        <a:ea typeface="+mn-ea"/>
                        <a:cs typeface="+mn-cs"/>
                      </a:endParaRPr>
                    </a:p>
                  </a:txBody>
                  <a:tcPr marL="0" marR="0" marT="0" marB="0" anchor="ctr" horzOverflow="overflow">
                    <a:solidFill>
                      <a:srgbClr val="E9EBF5"/>
                    </a:solidFill>
                  </a:tcPr>
                </a:tc>
                <a:tc>
                  <a:txBody>
                    <a:bodyPr/>
                    <a:lstStyle/>
                    <a:p>
                      <a:pPr algn="l">
                        <a:defRPr sz="1800"/>
                      </a:pPr>
                      <a:endParaRPr sz="1400">
                        <a:latin typeface="+mn-lt"/>
                        <a:ea typeface="+mn-ea"/>
                        <a:cs typeface="+mn-cs"/>
                      </a:endParaRPr>
                    </a:p>
                  </a:txBody>
                  <a:tcPr marL="0" marR="0" marT="0" marB="0" anchor="ctr" horzOverflow="overflow">
                    <a:solidFill>
                      <a:srgbClr val="E9EBF5"/>
                    </a:solidFill>
                  </a:tcPr>
                </a:tc>
                <a:extLst>
                  <a:ext uri="{0D108BD9-81ED-4DB2-BD59-A6C34878D82A}">
                    <a16:rowId xmlns:a16="http://schemas.microsoft.com/office/drawing/2014/main" val="10005"/>
                  </a:ext>
                </a:extLst>
              </a:tr>
              <a:tr h="773112">
                <a:tc>
                  <a:txBody>
                    <a:bodyPr/>
                    <a:lstStyle/>
                    <a:p>
                      <a:pPr algn="ctr">
                        <a:defRPr sz="1800"/>
                      </a:pPr>
                      <a:endParaRPr sz="1400">
                        <a:latin typeface="+mn-lt"/>
                        <a:ea typeface="+mn-ea"/>
                        <a:cs typeface="+mn-cs"/>
                      </a:endParaRPr>
                    </a:p>
                  </a:txBody>
                  <a:tcPr marL="0" marR="0" marT="0" marB="0" anchor="ctr" horzOverflow="overflow">
                    <a:solidFill>
                      <a:srgbClr val="E9EBF5"/>
                    </a:solidFill>
                  </a:tcPr>
                </a:tc>
                <a:tc>
                  <a:txBody>
                    <a:bodyPr/>
                    <a:lstStyle/>
                    <a:p>
                      <a:pPr algn="l">
                        <a:defRPr sz="1800"/>
                      </a:pPr>
                      <a:endParaRPr sz="1400" dirty="0">
                        <a:latin typeface="+mn-lt"/>
                        <a:ea typeface="+mn-ea"/>
                        <a:cs typeface="+mn-cs"/>
                      </a:endParaRPr>
                    </a:p>
                  </a:txBody>
                  <a:tcPr marL="0" marR="0" marT="0" marB="0" anchor="ctr" horzOverflow="overflow">
                    <a:solidFill>
                      <a:srgbClr val="E9EBF5"/>
                    </a:solidFill>
                  </a:tcPr>
                </a:tc>
                <a:tc>
                  <a:txBody>
                    <a:bodyPr/>
                    <a:lstStyle/>
                    <a:p>
                      <a:pPr algn="l">
                        <a:defRPr sz="1800"/>
                      </a:pPr>
                      <a:endParaRPr sz="1400">
                        <a:latin typeface="+mn-lt"/>
                        <a:ea typeface="+mn-ea"/>
                        <a:cs typeface="+mn-cs"/>
                      </a:endParaRPr>
                    </a:p>
                  </a:txBody>
                  <a:tcPr marL="0" marR="0" marT="0" marB="0" anchor="ctr" horzOverflow="overflow">
                    <a:solidFill>
                      <a:srgbClr val="E9EBF5"/>
                    </a:solidFill>
                  </a:tcPr>
                </a:tc>
                <a:tc>
                  <a:txBody>
                    <a:bodyPr/>
                    <a:lstStyle/>
                    <a:p>
                      <a:pPr algn="l">
                        <a:defRPr sz="1800"/>
                      </a:pPr>
                      <a:endParaRPr sz="1400">
                        <a:latin typeface="+mn-lt"/>
                        <a:ea typeface="+mn-ea"/>
                        <a:cs typeface="+mn-cs"/>
                      </a:endParaRPr>
                    </a:p>
                  </a:txBody>
                  <a:tcPr marL="0" marR="0" marT="0" marB="0" anchor="ctr" horzOverflow="overflow">
                    <a:solidFill>
                      <a:srgbClr val="E9EBF5"/>
                    </a:solidFill>
                  </a:tcPr>
                </a:tc>
                <a:tc>
                  <a:txBody>
                    <a:bodyPr/>
                    <a:lstStyle/>
                    <a:p>
                      <a:pPr algn="l">
                        <a:defRPr sz="1800"/>
                      </a:pPr>
                      <a:endParaRPr sz="1400" dirty="0">
                        <a:latin typeface="+mn-lt"/>
                        <a:ea typeface="+mn-ea"/>
                        <a:cs typeface="+mn-cs"/>
                      </a:endParaRPr>
                    </a:p>
                  </a:txBody>
                  <a:tcPr marL="0" marR="0" marT="0" marB="0" anchor="ctr" horzOverflow="overflow">
                    <a:solidFill>
                      <a:srgbClr val="E9EBF5"/>
                    </a:solidFill>
                  </a:tcPr>
                </a:tc>
                <a:tc>
                  <a:txBody>
                    <a:bodyPr/>
                    <a:lstStyle/>
                    <a:p>
                      <a:pPr algn="l">
                        <a:defRPr sz="1800"/>
                      </a:pPr>
                      <a:endParaRPr sz="1400" dirty="0">
                        <a:latin typeface="+mn-lt"/>
                        <a:ea typeface="+mn-ea"/>
                        <a:cs typeface="+mn-cs"/>
                      </a:endParaRPr>
                    </a:p>
                  </a:txBody>
                  <a:tcPr marL="0" marR="0" marT="0" marB="0" anchor="ctr" horzOverflow="overflow">
                    <a:solidFill>
                      <a:srgbClr val="E9EBF5"/>
                    </a:solidFill>
                  </a:tcPr>
                </a:tc>
                <a:extLst>
                  <a:ext uri="{0D108BD9-81ED-4DB2-BD59-A6C34878D82A}">
                    <a16:rowId xmlns:a16="http://schemas.microsoft.com/office/drawing/2014/main" val="10006"/>
                  </a:ext>
                </a:extLst>
              </a:tr>
              <a:tr h="666750">
                <a:tc>
                  <a:txBody>
                    <a:bodyPr/>
                    <a:lstStyle/>
                    <a:p>
                      <a:pPr algn="ctr">
                        <a:defRPr sz="1800"/>
                      </a:pPr>
                      <a:endParaRPr sz="1400" dirty="0">
                        <a:latin typeface="+mn-lt"/>
                        <a:ea typeface="+mn-ea"/>
                        <a:cs typeface="+mn-cs"/>
                      </a:endParaRPr>
                    </a:p>
                  </a:txBody>
                  <a:tcPr marL="0" marR="0" marT="0" marB="0" anchor="ctr" horzOverflow="overflow">
                    <a:solidFill>
                      <a:srgbClr val="E9EBF5"/>
                    </a:solidFill>
                  </a:tcPr>
                </a:tc>
                <a:tc>
                  <a:txBody>
                    <a:bodyPr/>
                    <a:lstStyle/>
                    <a:p>
                      <a:pPr algn="l">
                        <a:defRPr sz="1800"/>
                      </a:pPr>
                      <a:endParaRPr sz="1400" dirty="0">
                        <a:latin typeface="+mn-lt"/>
                        <a:ea typeface="+mn-ea"/>
                        <a:cs typeface="+mn-cs"/>
                      </a:endParaRPr>
                    </a:p>
                  </a:txBody>
                  <a:tcPr marL="0" marR="0" marT="0" marB="0" anchor="ctr" horzOverflow="overflow">
                    <a:solidFill>
                      <a:srgbClr val="E9EBF5"/>
                    </a:solidFill>
                  </a:tcPr>
                </a:tc>
                <a:tc>
                  <a:txBody>
                    <a:bodyPr/>
                    <a:lstStyle/>
                    <a:p>
                      <a:pPr algn="l">
                        <a:defRPr sz="1800"/>
                      </a:pPr>
                      <a:endParaRPr sz="1400" dirty="0">
                        <a:latin typeface="+mn-lt"/>
                        <a:ea typeface="+mn-ea"/>
                        <a:cs typeface="+mn-cs"/>
                      </a:endParaRPr>
                    </a:p>
                  </a:txBody>
                  <a:tcPr marL="0" marR="0" marT="0" marB="0" anchor="ctr" horzOverflow="overflow">
                    <a:solidFill>
                      <a:srgbClr val="E9EBF5"/>
                    </a:solidFill>
                  </a:tcPr>
                </a:tc>
                <a:tc>
                  <a:txBody>
                    <a:bodyPr/>
                    <a:lstStyle/>
                    <a:p>
                      <a:pPr algn="l">
                        <a:defRPr sz="1800"/>
                      </a:pPr>
                      <a:endParaRPr sz="1400">
                        <a:latin typeface="+mn-lt"/>
                        <a:ea typeface="+mn-ea"/>
                        <a:cs typeface="+mn-cs"/>
                      </a:endParaRPr>
                    </a:p>
                  </a:txBody>
                  <a:tcPr marL="0" marR="0" marT="0" marB="0" anchor="ctr" horzOverflow="overflow">
                    <a:solidFill>
                      <a:srgbClr val="E9EBF5"/>
                    </a:solidFill>
                  </a:tcPr>
                </a:tc>
                <a:tc>
                  <a:txBody>
                    <a:bodyPr/>
                    <a:lstStyle/>
                    <a:p>
                      <a:pPr algn="l">
                        <a:defRPr sz="1800"/>
                      </a:pPr>
                      <a:endParaRPr sz="1400">
                        <a:latin typeface="+mn-lt"/>
                        <a:ea typeface="+mn-ea"/>
                        <a:cs typeface="+mn-cs"/>
                      </a:endParaRPr>
                    </a:p>
                  </a:txBody>
                  <a:tcPr marL="0" marR="0" marT="0" marB="0" anchor="ctr" horzOverflow="overflow">
                    <a:solidFill>
                      <a:srgbClr val="E9EBF5"/>
                    </a:solidFill>
                  </a:tcPr>
                </a:tc>
                <a:tc>
                  <a:txBody>
                    <a:bodyPr/>
                    <a:lstStyle/>
                    <a:p>
                      <a:pPr algn="l">
                        <a:defRPr sz="1800"/>
                      </a:pPr>
                      <a:endParaRPr sz="1400" dirty="0">
                        <a:latin typeface="+mn-lt"/>
                        <a:ea typeface="+mn-ea"/>
                        <a:cs typeface="+mn-cs"/>
                      </a:endParaRPr>
                    </a:p>
                  </a:txBody>
                  <a:tcPr marL="0" marR="0" marT="0" marB="0" anchor="ctr" horzOverflow="overflow">
                    <a:solidFill>
                      <a:srgbClr val="E9EBF5"/>
                    </a:solidFill>
                  </a:tcPr>
                </a:tc>
                <a:extLst>
                  <a:ext uri="{0D108BD9-81ED-4DB2-BD59-A6C34878D82A}">
                    <a16:rowId xmlns:a16="http://schemas.microsoft.com/office/drawing/2014/main" val="10007"/>
                  </a:ext>
                </a:extLst>
              </a:tr>
            </a:tbl>
          </a:graphicData>
        </a:graphic>
      </p:graphicFrame>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17</TotalTime>
  <Words>519</Words>
  <Application>Microsoft Office PowerPoint</Application>
  <PresentationFormat>Widescreen</PresentationFormat>
  <Paragraphs>94</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Times New Roman</vt:lpstr>
      <vt:lpstr>Office Theme</vt:lpstr>
      <vt:lpstr>Subcommittee 6 Accreditation / Conformity Assessment</vt:lpstr>
      <vt:lpstr>Subcommittee Membership</vt:lpstr>
      <vt:lpstr>Subcommittee Scope (revised)</vt:lpstr>
      <vt:lpstr>Subcommittee Duties</vt:lpstr>
      <vt:lpstr>PowerPoint Presentation</vt:lpstr>
      <vt:lpstr>Meeting highlights</vt:lpstr>
      <vt:lpstr>Summary  ANAB has 26 (17025), 6 (17065) CABs accredited for testing to C63 standards  A2LA - C63.4 – 337, C63.4a – 68 (footnote),  C63.5 – 17 , C63.10 – 257, C63.19 – 22, C63.26 – 190, Total C63 (347)  NVLAP – C63.4 (2014) – 60, C63.10 (2013) – 39, C63.10 (2020) – 22, C63.17 (2013) – 14, C63.19 (2011) – 1, C63.26 (2015) – 24  PJLA – They have been invited several times and to date have expressed no interest</vt:lpstr>
      <vt:lpstr>Summary  C63.34 – The WG has finalized a new definition for “characterization” and will SC2 feedback.  The working group will meet to review the current draft and collaborate with SC1 to discuss potential improvement to Annex C for Antennae and D for LISNs. </vt:lpstr>
      <vt:lpstr>Summary of action items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Long, Randy</cp:lastModifiedBy>
  <cp:revision>1</cp:revision>
  <dcterms:modified xsi:type="dcterms:W3CDTF">2025-05-07T17:44:06Z</dcterms:modified>
</cp:coreProperties>
</file>