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720" r:id="rId4"/>
  </p:sldMasterIdLst>
  <p:notesMasterIdLst>
    <p:notesMasterId r:id="rId20"/>
  </p:notesMasterIdLst>
  <p:handoutMasterIdLst>
    <p:handoutMasterId r:id="rId21"/>
  </p:handoutMasterIdLst>
  <p:sldIdLst>
    <p:sldId id="522" r:id="rId5"/>
    <p:sldId id="553" r:id="rId6"/>
    <p:sldId id="568" r:id="rId7"/>
    <p:sldId id="582" r:id="rId8"/>
    <p:sldId id="577" r:id="rId9"/>
    <p:sldId id="566" r:id="rId10"/>
    <p:sldId id="578" r:id="rId11"/>
    <p:sldId id="579" r:id="rId12"/>
    <p:sldId id="580" r:id="rId13"/>
    <p:sldId id="584" r:id="rId14"/>
    <p:sldId id="585" r:id="rId15"/>
    <p:sldId id="581" r:id="rId16"/>
    <p:sldId id="569" r:id="rId17"/>
    <p:sldId id="571" r:id="rId18"/>
    <p:sldId id="575" r:id="rId19"/>
  </p:sldIdLst>
  <p:sldSz cx="12192000" cy="6858000"/>
  <p:notesSz cx="7023100" cy="93091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har char="–"/>
      <a:defRPr sz="2400" kern="1200">
        <a:solidFill>
          <a:schemeClr val="tx1"/>
        </a:solidFill>
        <a:latin typeface="FuturaMedium" pitchFamily="34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–"/>
      <a:defRPr sz="2400" kern="1200">
        <a:solidFill>
          <a:schemeClr val="tx1"/>
        </a:solidFill>
        <a:latin typeface="FuturaMedium" pitchFamily="34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–"/>
      <a:defRPr sz="2400" kern="1200">
        <a:solidFill>
          <a:schemeClr val="tx1"/>
        </a:solidFill>
        <a:latin typeface="FuturaMedium" pitchFamily="34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–"/>
      <a:defRPr sz="2400" kern="1200">
        <a:solidFill>
          <a:schemeClr val="tx1"/>
        </a:solidFill>
        <a:latin typeface="FuturaMedium" pitchFamily="34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–"/>
      <a:defRPr sz="2400" kern="1200">
        <a:solidFill>
          <a:schemeClr val="tx1"/>
        </a:solidFill>
        <a:latin typeface="FuturaMedium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FuturaMedium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FuturaMedium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FuturaMedium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FuturaMedium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 userDrawn="1">
          <p15:clr>
            <a:srgbClr val="A4A3A4"/>
          </p15:clr>
        </p15:guide>
        <p15:guide id="2" pos="2209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96633"/>
    <a:srgbClr val="FF33CC"/>
    <a:srgbClr val="194FA7"/>
    <a:srgbClr val="A9D3C7"/>
    <a:srgbClr val="A2CAC3"/>
    <a:srgbClr val="0000CC"/>
    <a:srgbClr val="009900"/>
    <a:srgbClr val="66CC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E07886-62D9-4446-B28E-6AF506043A7E}" v="42" dt="2026-10-22T02:13:31.0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970" autoAdjust="0"/>
    <p:restoredTop sz="77333" autoAdjust="0"/>
  </p:normalViewPr>
  <p:slideViewPr>
    <p:cSldViewPr>
      <p:cViewPr varScale="1">
        <p:scale>
          <a:sx n="71" d="100"/>
          <a:sy n="71" d="100"/>
        </p:scale>
        <p:origin x="52" y="60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-616"/>
    </p:cViewPr>
  </p:sorterViewPr>
  <p:notesViewPr>
    <p:cSldViewPr>
      <p:cViewPr>
        <p:scale>
          <a:sx n="100" d="100"/>
          <a:sy n="100" d="100"/>
        </p:scale>
        <p:origin x="-1626" y="990"/>
      </p:cViewPr>
      <p:guideLst>
        <p:guide orient="horz" pos="2933"/>
        <p:guide pos="220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43343" cy="465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44" tIns="46622" rIns="93244" bIns="46622" numCol="1" anchor="t" anchorCtr="0" compatLnSpc="1">
            <a:prstTxWarp prst="textNoShape">
              <a:avLst/>
            </a:prstTxWarp>
          </a:bodyPr>
          <a:lstStyle>
            <a:lvl1pPr defTabSz="931111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6505" y="1"/>
            <a:ext cx="3044970" cy="465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44" tIns="46622" rIns="93244" bIns="46622" numCol="1" anchor="t" anchorCtr="0" compatLnSpc="1">
            <a:prstTxWarp prst="textNoShape">
              <a:avLst/>
            </a:prstTxWarp>
          </a:bodyPr>
          <a:lstStyle>
            <a:lvl1pPr algn="r" defTabSz="931111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3486"/>
            <a:ext cx="3043343" cy="464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44" tIns="46622" rIns="93244" bIns="46622" numCol="1" anchor="b" anchorCtr="0" compatLnSpc="1">
            <a:prstTxWarp prst="textNoShape">
              <a:avLst/>
            </a:prstTxWarp>
          </a:bodyPr>
          <a:lstStyle>
            <a:lvl1pPr defTabSz="931111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6505" y="8843486"/>
            <a:ext cx="3044970" cy="464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44" tIns="46622" rIns="93244" bIns="46622" numCol="1" anchor="b" anchorCtr="0" compatLnSpc="1">
            <a:prstTxWarp prst="textNoShape">
              <a:avLst/>
            </a:prstTxWarp>
          </a:bodyPr>
          <a:lstStyle>
            <a:lvl1pPr algn="r" defTabSz="931111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44687413-B1EF-4913-9032-5CDBE989C8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683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43343" cy="465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44" tIns="46622" rIns="93244" bIns="46622" numCol="1" anchor="t" anchorCtr="0" compatLnSpc="1">
            <a:prstTxWarp prst="textNoShape">
              <a:avLst/>
            </a:prstTxWarp>
          </a:bodyPr>
          <a:lstStyle>
            <a:lvl1pPr defTabSz="931111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6505" y="1"/>
            <a:ext cx="3044970" cy="465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44" tIns="46622" rIns="93244" bIns="46622" numCol="1" anchor="t" anchorCtr="0" compatLnSpc="1">
            <a:prstTxWarp prst="textNoShape">
              <a:avLst/>
            </a:prstTxWarp>
          </a:bodyPr>
          <a:lstStyle>
            <a:lvl1pPr algn="r" defTabSz="931111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1163" y="700088"/>
            <a:ext cx="6200775" cy="348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686" y="4422543"/>
            <a:ext cx="5621731" cy="4187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44" tIns="46622" rIns="93244" bIns="466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3486"/>
            <a:ext cx="3043343" cy="464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44" tIns="46622" rIns="93244" bIns="46622" numCol="1" anchor="b" anchorCtr="0" compatLnSpc="1">
            <a:prstTxWarp prst="textNoShape">
              <a:avLst/>
            </a:prstTxWarp>
          </a:bodyPr>
          <a:lstStyle>
            <a:lvl1pPr defTabSz="931111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6505" y="8843486"/>
            <a:ext cx="3044970" cy="464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44" tIns="46622" rIns="93244" bIns="46622" numCol="1" anchor="b" anchorCtr="0" compatLnSpc="1">
            <a:prstTxWarp prst="textNoShape">
              <a:avLst/>
            </a:prstTxWarp>
          </a:bodyPr>
          <a:lstStyle>
            <a:lvl1pPr algn="r" defTabSz="931111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183C983F-F229-4CE7-A9C2-21653A01F3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1399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17583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28600"/>
            <a:ext cx="9262533" cy="669927"/>
          </a:xfrm>
        </p:spPr>
        <p:txBody>
          <a:bodyPr/>
          <a:lstStyle>
            <a:lvl1pPr>
              <a:defRPr sz="30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5644" y="1556794"/>
            <a:ext cx="10781556" cy="4608511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68012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41286"/>
            <a:ext cx="10363200" cy="669927"/>
          </a:xfr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57404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134936"/>
            <a:ext cx="9262533" cy="669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1143000"/>
            <a:ext cx="10481733" cy="5029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9" name="Text Box 11"/>
          <p:cNvSpPr txBox="1">
            <a:spLocks noChangeArrowheads="1"/>
          </p:cNvSpPr>
          <p:nvPr userDrawn="1"/>
        </p:nvSpPr>
        <p:spPr bwMode="auto">
          <a:xfrm>
            <a:off x="9668934" y="6416675"/>
            <a:ext cx="266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FuturaMedium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FuturaMedium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FuturaMedium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FuturaMedium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FuturaMedium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FuturaMedium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FuturaMedium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FuturaMedium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FuturaMedium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0353C16-3FD7-4B07-9097-DE9CDB30B4D3}"/>
              </a:ext>
            </a:extLst>
          </p:cNvPr>
          <p:cNvSpPr txBox="1">
            <a:spLocks/>
          </p:cNvSpPr>
          <p:nvPr userDrawn="1"/>
        </p:nvSpPr>
        <p:spPr>
          <a:xfrm>
            <a:off x="609600" y="6415090"/>
            <a:ext cx="2844800" cy="28574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 b="0" kern="1200">
                <a:solidFill>
                  <a:schemeClr val="tx1"/>
                </a:solidFill>
                <a:latin typeface="FuturaMedium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tx1"/>
                </a:solidFill>
                <a:latin typeface="FuturaMedium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tx1"/>
                </a:solidFill>
                <a:latin typeface="FuturaMedium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tx1"/>
                </a:solidFill>
                <a:latin typeface="FuturaMedium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tx1"/>
                </a:solidFill>
                <a:latin typeface="FuturaMedium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FuturaMedium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FuturaMedium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FuturaMedium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FuturaMedium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October 20, 2026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FB3E263-55BF-4567-8227-6B04113CFE36}"/>
              </a:ext>
            </a:extLst>
          </p:cNvPr>
          <p:cNvSpPr txBox="1">
            <a:spLocks/>
          </p:cNvSpPr>
          <p:nvPr userDrawn="1"/>
        </p:nvSpPr>
        <p:spPr>
          <a:xfrm>
            <a:off x="3704166" y="6395580"/>
            <a:ext cx="5207000" cy="39180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 b="0" kern="1200">
                <a:solidFill>
                  <a:schemeClr val="tx1"/>
                </a:solidFill>
                <a:latin typeface="FuturaMedium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tx1"/>
                </a:solidFill>
                <a:latin typeface="FuturaMedium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tx1"/>
                </a:solidFill>
                <a:latin typeface="FuturaMedium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tx1"/>
                </a:solidFill>
                <a:latin typeface="FuturaMedium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tx1"/>
                </a:solidFill>
                <a:latin typeface="FuturaMedium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FuturaMedium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FuturaMedium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FuturaMedium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FuturaMedium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ANSC C63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arajita" panose="020B0502040204020203" pitchFamily="18" charset="0"/>
                <a:ea typeface="+mn-ea"/>
                <a:cs typeface="Aparajita" panose="020B0502040204020203" pitchFamily="18" charset="0"/>
              </a:rPr>
              <a:t>©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 Main Committee Meeting, Frederick, MD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DB09D48-A068-4F69-B366-CBABBAB406BC}"/>
              </a:ext>
            </a:extLst>
          </p:cNvPr>
          <p:cNvSpPr txBox="1">
            <a:spLocks/>
          </p:cNvSpPr>
          <p:nvPr userDrawn="1"/>
        </p:nvSpPr>
        <p:spPr>
          <a:xfrm>
            <a:off x="8737600" y="6410328"/>
            <a:ext cx="2844800" cy="29051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rtl="0" fontAlgn="base">
              <a:spcBef>
                <a:spcPct val="20000"/>
              </a:spcBef>
              <a:spcAft>
                <a:spcPct val="0"/>
              </a:spcAft>
              <a:buChar char="–"/>
              <a:defRPr sz="2400" b="0" kern="1200">
                <a:solidFill>
                  <a:schemeClr val="tx1"/>
                </a:solidFill>
                <a:latin typeface="FuturaMedium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tx1"/>
                </a:solidFill>
                <a:latin typeface="FuturaMedium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tx1"/>
                </a:solidFill>
                <a:latin typeface="FuturaMedium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tx1"/>
                </a:solidFill>
                <a:latin typeface="FuturaMedium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tx1"/>
                </a:solidFill>
                <a:latin typeface="FuturaMedium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FuturaMedium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FuturaMedium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FuturaMedium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FuturaMedium" pitchFamily="34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44EAF1-6DA6-4E0C-95DE-B76C4B0BFB95}" type="slidenum">
              <a:rPr kumimoji="0" lang="en-US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693915B0-187A-45EB-B537-BF3D4C11C928}"/>
              </a:ext>
            </a:extLst>
          </p:cNvPr>
          <p:cNvPicPr>
            <a:picLocks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7" y="26126"/>
            <a:ext cx="1494074" cy="1492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0752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FuturaMedium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FuturaMedium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FuturaMedium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FuturaMedium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FuturaMedium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FuturaMedium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FuturaMedium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FuturaMedium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6"/>
        </a:buBlip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cfr.gov/current/title-47/part-2#p-2.1093(d)(2)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fcc.gov/oetcf/kdb/forms/FTSSearchResultPage.cfm?id=20539&amp;switch=P" TargetMode="External"/><Relationship Id="rId2" Type="http://schemas.openxmlformats.org/officeDocument/2006/relationships/hyperlink" Target="https://apps.fcc.gov/eas/comments/GetPublishedDocument.html?id=562&amp;tn=782236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pps.fcc.gov/oetcf/kdb/forms/FTSSearchResultPage.cfm?id=20972&amp;switch=P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apps.fcc.gov/eas/comments/GetPublishedDocument.html?id=562&amp;tn=782236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4C264-F30C-4B8C-8DFD-08815F579E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2600" y="1124357"/>
            <a:ext cx="8915400" cy="1470025"/>
          </a:xfrm>
        </p:spPr>
        <p:txBody>
          <a:bodyPr/>
          <a:lstStyle/>
          <a:p>
            <a:r>
              <a:rPr lang="en-US" dirty="0"/>
              <a:t> FCC Updates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93DB01-51DE-44EF-B182-9FC6E59697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95600" y="2863194"/>
            <a:ext cx="6400800" cy="631826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Alfonso G. </a:t>
            </a:r>
            <a:r>
              <a:rPr lang="en-US" dirty="0" err="1">
                <a:solidFill>
                  <a:srgbClr val="0000FF"/>
                </a:solidFill>
              </a:rPr>
              <a:t>Tarditi</a:t>
            </a:r>
            <a:r>
              <a:rPr lang="en-US">
                <a:solidFill>
                  <a:srgbClr val="0000FF"/>
                </a:solidFill>
              </a:rPr>
              <a:t>  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AFF0C9-E683-4489-896E-F7943E4A3D1C}"/>
              </a:ext>
            </a:extLst>
          </p:cNvPr>
          <p:cNvSpPr txBox="1"/>
          <p:nvPr/>
        </p:nvSpPr>
        <p:spPr>
          <a:xfrm>
            <a:off x="4031909" y="3763832"/>
            <a:ext cx="4128181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en-US" sz="2000" dirty="0">
                <a:latin typeface="+mn-lt"/>
              </a:rPr>
              <a:t>Laboratory Division</a:t>
            </a:r>
          </a:p>
          <a:p>
            <a:pPr algn="ctr">
              <a:buNone/>
            </a:pPr>
            <a:r>
              <a:rPr lang="en-US" sz="2000" dirty="0">
                <a:latin typeface="+mn-lt"/>
              </a:rPr>
              <a:t>Office of Engineering and Technology</a:t>
            </a:r>
          </a:p>
          <a:p>
            <a:pPr algn="ctr">
              <a:buNone/>
            </a:pPr>
            <a:r>
              <a:rPr lang="en-US" sz="2000" dirty="0">
                <a:latin typeface="+mn-lt"/>
              </a:rPr>
              <a:t>Federal Communications Commission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E35F2C-1CEB-4A44-83F1-8F9B0749C603}"/>
              </a:ext>
            </a:extLst>
          </p:cNvPr>
          <p:cNvSpPr txBox="1"/>
          <p:nvPr/>
        </p:nvSpPr>
        <p:spPr>
          <a:xfrm>
            <a:off x="3200400" y="5203221"/>
            <a:ext cx="601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en-US" sz="1400" dirty="0">
                <a:latin typeface="+mn-lt"/>
              </a:rPr>
              <a:t>Note: The views expressed in this presentation are those of the authors and may not necessarily represent the views of the Federal Communications Commission.</a:t>
            </a:r>
          </a:p>
        </p:txBody>
      </p:sp>
    </p:spTree>
    <p:extLst>
      <p:ext uri="{BB962C8B-B14F-4D97-AF65-F5344CB8AC3E}">
        <p14:creationId xmlns:p14="http://schemas.microsoft.com/office/powerpoint/2010/main" val="161227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7DFCE-1024-4B14-9F5F-A948E8428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36538"/>
            <a:ext cx="9525000" cy="1143000"/>
          </a:xfrm>
        </p:spPr>
        <p:txBody>
          <a:bodyPr/>
          <a:lstStyle/>
          <a:p>
            <a:r>
              <a:rPr lang="en-US" b="1" dirty="0">
                <a:solidFill>
                  <a:srgbClr val="0000FF"/>
                </a:solidFill>
              </a:rPr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4BDED-C21A-4347-B7AC-B53C79F4B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556794"/>
            <a:ext cx="10363200" cy="4767806"/>
          </a:xfrm>
        </p:spPr>
        <p:txBody>
          <a:bodyPr>
            <a:noAutofit/>
          </a:bodyPr>
          <a:lstStyle/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b="1" dirty="0"/>
              <a:t>Faster Path to Use of Standards for FCC Compliance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b="1" dirty="0"/>
              <a:t>Good Topics for KDB-Endorsed Standards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b="1" dirty="0"/>
              <a:t>The Antenna Boresight Issue in the C63.4 Annex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b="1" dirty="0"/>
              <a:t>New KDB Pub. 231607 on Standards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b="1" dirty="0"/>
              <a:t>Concluding Remarks</a:t>
            </a:r>
          </a:p>
          <a:p>
            <a:pPr marL="0" indent="0">
              <a:lnSpc>
                <a:spcPct val="120000"/>
              </a:lnSpc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87548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DA1D6-BB3D-B86C-3BD9-C4EAD208A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F8E9D-98AA-ECFE-FF69-0550F627C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36538"/>
            <a:ext cx="10439400" cy="11430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dirty="0"/>
              <a:t>Faster Path to Use of Standards for FCC Compliance (I)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6A0F30-352B-4AC7-C922-11B0B13306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379538"/>
            <a:ext cx="10439400" cy="4683668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b="1" i="1" dirty="0">
                <a:solidFill>
                  <a:srgbClr val="0000FF"/>
                </a:solidFill>
              </a:rPr>
              <a:t>Challenge: Bottleneck of Standard Adoptions in the FCC rules 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rgbClr val="0000FF"/>
                </a:solidFill>
              </a:rPr>
              <a:t>KDB-Endorsed</a:t>
            </a:r>
            <a:r>
              <a:rPr lang="en-US" dirty="0"/>
              <a:t> Technical Standards: a reference to Technical Standards is provided in the KDB Publication guidance (for compliance test procedures).</a:t>
            </a:r>
          </a:p>
          <a:p>
            <a:pPr>
              <a:lnSpc>
                <a:spcPct val="120000"/>
              </a:lnSpc>
            </a:pPr>
            <a:r>
              <a:rPr lang="en-US" dirty="0"/>
              <a:t>Incorporation-By-Reference process is slow, but technical standards referred through KDB guidance can </a:t>
            </a:r>
            <a:r>
              <a:rPr lang="en-US" dirty="0">
                <a:solidFill>
                  <a:srgbClr val="0000FF"/>
                </a:solidFill>
              </a:rPr>
              <a:t>gain priority </a:t>
            </a:r>
            <a:r>
              <a:rPr lang="en-US" dirty="0"/>
              <a:t>in the acceptance process. </a:t>
            </a:r>
          </a:p>
          <a:p>
            <a:pPr>
              <a:lnSpc>
                <a:spcPct val="120000"/>
              </a:lnSpc>
            </a:pPr>
            <a:r>
              <a:rPr lang="en-US" dirty="0"/>
              <a:t>KDB Pubs.: 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do not require rulemaking action, 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are by design </a:t>
            </a:r>
            <a:r>
              <a:rPr lang="en-US" dirty="0">
                <a:solidFill>
                  <a:srgbClr val="0000FF"/>
                </a:solidFill>
              </a:rPr>
              <a:t>always compliant with the rules </a:t>
            </a:r>
            <a:r>
              <a:rPr lang="en-US" dirty="0"/>
              <a:t>(or more conservative),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are not binding [</a:t>
            </a:r>
            <a:r>
              <a:rPr lang="en-US" dirty="0">
                <a:solidFill>
                  <a:srgbClr val="7030A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47 CFR 2.1093(d)(2)</a:t>
            </a:r>
            <a:r>
              <a:rPr lang="en-US" dirty="0"/>
              <a:t>] </a:t>
            </a:r>
          </a:p>
          <a:p>
            <a:pPr>
              <a:lnSpc>
                <a:spcPct val="120000"/>
              </a:lnSpc>
            </a:pPr>
            <a:r>
              <a:rPr lang="en-US" dirty="0"/>
              <a:t>KDB Pubs. can be immediately updated when a new rulemaking is issued.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rgbClr val="0000CC"/>
              </a:solidFill>
            </a:endParaRPr>
          </a:p>
          <a:p>
            <a:pPr>
              <a:lnSpc>
                <a:spcPct val="120000"/>
              </a:lnSpc>
            </a:pPr>
            <a:endParaRPr lang="en-US" dirty="0">
              <a:solidFill>
                <a:srgbClr val="0000CC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dirty="0">
                <a:solidFill>
                  <a:srgbClr val="0000CC"/>
                </a:solidFill>
              </a:rPr>
              <a:t>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000" baseline="30000" dirty="0">
                <a:solidFill>
                  <a:srgbClr val="FF0000"/>
                </a:solidFill>
              </a:rPr>
              <a:t>1</a:t>
            </a:r>
            <a:r>
              <a:rPr lang="en-US" sz="2000" dirty="0">
                <a:solidFill>
                  <a:srgbClr val="0000CC"/>
                </a:solidFill>
              </a:rPr>
              <a:t>Eyram </a:t>
            </a:r>
            <a:r>
              <a:rPr lang="en-US" sz="2000" dirty="0" err="1">
                <a:solidFill>
                  <a:srgbClr val="0000CC"/>
                </a:solidFill>
              </a:rPr>
              <a:t>Kunawotor</a:t>
            </a:r>
            <a:r>
              <a:rPr lang="en-US" sz="2000" dirty="0">
                <a:solidFill>
                  <a:srgbClr val="0000CC"/>
                </a:solidFill>
              </a:rPr>
              <a:t>, OET Lab., main author) </a:t>
            </a:r>
            <a:r>
              <a:rPr lang="en-US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―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33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7CA0F-D083-B08C-C00E-EDB3251AD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22778-2C98-9D5E-3BD4-31BB2C860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533400"/>
            <a:ext cx="10621992" cy="11430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dirty="0"/>
              <a:t>Faster Path to Use of Standards for FCC Compliance (II)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FA23D-58FC-94A5-8D44-9882939AC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752600"/>
            <a:ext cx="9982200" cy="4310606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b="1" i="1" dirty="0">
                <a:solidFill>
                  <a:srgbClr val="0000FF"/>
                </a:solidFill>
              </a:rPr>
              <a:t>The Advantage of KDB-Endorsed Technical Standards</a:t>
            </a:r>
          </a:p>
          <a:p>
            <a:pPr>
              <a:lnSpc>
                <a:spcPct val="120000"/>
              </a:lnSpc>
            </a:pPr>
            <a:r>
              <a:rPr lang="en-US" dirty="0"/>
              <a:t>KDB-Endorsed Standards will be considered as </a:t>
            </a:r>
            <a:r>
              <a:rPr lang="en-US" dirty="0">
                <a:solidFill>
                  <a:srgbClr val="0000FF"/>
                </a:solidFill>
              </a:rPr>
              <a:t>enabler/facilitators </a:t>
            </a:r>
            <a:r>
              <a:rPr lang="en-US" dirty="0"/>
              <a:t>for reviewing equipment authorization applications (certifications).</a:t>
            </a:r>
          </a:p>
          <a:p>
            <a:pPr>
              <a:lnSpc>
                <a:spcPct val="120000"/>
              </a:lnSpc>
            </a:pPr>
            <a:r>
              <a:rPr lang="en-US" dirty="0"/>
              <a:t>Industry will benefit with </a:t>
            </a:r>
            <a:r>
              <a:rPr lang="en-US" dirty="0">
                <a:solidFill>
                  <a:srgbClr val="0000FF"/>
                </a:solidFill>
              </a:rPr>
              <a:t>reduced time-to-market </a:t>
            </a:r>
            <a:r>
              <a:rPr lang="en-US" dirty="0"/>
              <a:t>and a more consistent and predictable authorization process.</a:t>
            </a:r>
          </a:p>
          <a:p>
            <a:pPr>
              <a:lnSpc>
                <a:spcPct val="120000"/>
              </a:lnSpc>
            </a:pPr>
            <a:r>
              <a:rPr lang="en-US" dirty="0"/>
              <a:t>KDB-endorsed Technical Standards will </a:t>
            </a:r>
            <a:r>
              <a:rPr lang="en-US" dirty="0">
                <a:solidFill>
                  <a:srgbClr val="0000FF"/>
                </a:solidFill>
              </a:rPr>
              <a:t>gain relevance </a:t>
            </a:r>
            <a:r>
              <a:rPr lang="en-US" dirty="0"/>
              <a:t>in the international arena and get validated through widespread use in new certifications.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rgbClr val="0000CC"/>
              </a:solidFill>
            </a:endParaRPr>
          </a:p>
          <a:p>
            <a:pPr>
              <a:lnSpc>
                <a:spcPct val="120000"/>
              </a:lnSpc>
            </a:pPr>
            <a:endParaRPr lang="en-US" dirty="0">
              <a:solidFill>
                <a:srgbClr val="0000CC"/>
              </a:solidFill>
            </a:endParaRPr>
          </a:p>
          <a:p>
            <a:pPr>
              <a:lnSpc>
                <a:spcPct val="120000"/>
              </a:lnSpc>
            </a:pPr>
            <a:endParaRPr lang="en-US" dirty="0">
              <a:solidFill>
                <a:srgbClr val="0000CC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dirty="0">
                <a:solidFill>
                  <a:srgbClr val="0000CC"/>
                </a:solidFill>
              </a:rPr>
              <a:t>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000" baseline="30000" dirty="0">
                <a:solidFill>
                  <a:srgbClr val="FF0000"/>
                </a:solidFill>
              </a:rPr>
              <a:t>1</a:t>
            </a:r>
            <a:r>
              <a:rPr lang="en-US" sz="2000" dirty="0">
                <a:solidFill>
                  <a:srgbClr val="0000CC"/>
                </a:solidFill>
              </a:rPr>
              <a:t>Eyram </a:t>
            </a:r>
            <a:r>
              <a:rPr lang="en-US" sz="2000" dirty="0" err="1">
                <a:solidFill>
                  <a:srgbClr val="0000CC"/>
                </a:solidFill>
              </a:rPr>
              <a:t>Kunawotor</a:t>
            </a:r>
            <a:r>
              <a:rPr lang="en-US" sz="2000" dirty="0">
                <a:solidFill>
                  <a:srgbClr val="0000CC"/>
                </a:solidFill>
              </a:rPr>
              <a:t>, OET Lab., main author) </a:t>
            </a:r>
            <a:r>
              <a:rPr lang="en-US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―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0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0711E-A02F-53C4-85C1-0C7D7DA1F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0F648-0B03-471E-2B2F-280CB49B9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36538"/>
            <a:ext cx="10439400" cy="1143000"/>
          </a:xfrm>
        </p:spPr>
        <p:txBody>
          <a:bodyPr/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/>
              <a:t>Faster Path to Use of Standards for FCC Compliance (III)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EC277-2DC1-37DB-C7DA-471000BAA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676400"/>
            <a:ext cx="9982200" cy="4386806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b="1" i="1" dirty="0">
                <a:solidFill>
                  <a:srgbClr val="0000FF"/>
                </a:solidFill>
              </a:rPr>
              <a:t>Process Improvement </a:t>
            </a:r>
          </a:p>
          <a:p>
            <a:pPr>
              <a:lnSpc>
                <a:spcPct val="120000"/>
              </a:lnSpc>
            </a:pPr>
            <a:r>
              <a:rPr lang="en-US" dirty="0"/>
              <a:t>As happened in the past, and perhaps stating the obvious, </a:t>
            </a:r>
            <a:r>
              <a:rPr lang="en-US" dirty="0">
                <a:solidFill>
                  <a:srgbClr val="0000FF"/>
                </a:solidFill>
              </a:rPr>
              <a:t>prioritize</a:t>
            </a:r>
            <a:r>
              <a:rPr lang="en-US" dirty="0"/>
              <a:t> development of Technical Standards by focusing on </a:t>
            </a:r>
            <a:r>
              <a:rPr lang="en-US" dirty="0">
                <a:solidFill>
                  <a:srgbClr val="0000FF"/>
                </a:solidFill>
              </a:rPr>
              <a:t>selected/critical </a:t>
            </a:r>
            <a:r>
              <a:rPr lang="en-US" dirty="0"/>
              <a:t>compliance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/>
              <a:t>topics.</a:t>
            </a:r>
          </a:p>
          <a:p>
            <a:pPr>
              <a:lnSpc>
                <a:spcPct val="120000"/>
              </a:lnSpc>
            </a:pPr>
            <a:r>
              <a:rPr lang="en-US" dirty="0"/>
              <a:t>Look for </a:t>
            </a:r>
            <a:r>
              <a:rPr lang="en-US" dirty="0">
                <a:solidFill>
                  <a:srgbClr val="0000FF"/>
                </a:solidFill>
              </a:rPr>
              <a:t>feedback</a:t>
            </a:r>
            <a:r>
              <a:rPr lang="en-US" dirty="0"/>
              <a:t> from test labs on common procedures required for FCC compliance but lacking sufficient specification.</a:t>
            </a:r>
          </a:p>
          <a:p>
            <a:pPr>
              <a:lnSpc>
                <a:spcPct val="120000"/>
              </a:lnSpc>
            </a:pPr>
            <a:r>
              <a:rPr lang="en-US" dirty="0"/>
              <a:t>Propose for </a:t>
            </a:r>
            <a:r>
              <a:rPr lang="en-US" dirty="0">
                <a:solidFill>
                  <a:srgbClr val="0000FF"/>
                </a:solidFill>
              </a:rPr>
              <a:t>needed updates </a:t>
            </a:r>
            <a:r>
              <a:rPr lang="en-US" dirty="0"/>
              <a:t>that may reduce test time and equipment cost (without compromising result quality).</a:t>
            </a:r>
          </a:p>
        </p:txBody>
      </p:sp>
    </p:spTree>
    <p:extLst>
      <p:ext uri="{BB962C8B-B14F-4D97-AF65-F5344CB8AC3E}">
        <p14:creationId xmlns:p14="http://schemas.microsoft.com/office/powerpoint/2010/main" val="11099917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7DFCE-1024-4B14-9F5F-A948E8428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36538"/>
            <a:ext cx="9982200" cy="1143000"/>
          </a:xfrm>
        </p:spPr>
        <p:txBody>
          <a:bodyPr/>
          <a:lstStyle/>
          <a:p>
            <a:r>
              <a:rPr lang="en-US" dirty="0"/>
              <a:t>Good Topics for KDB-Endorsed Standards (I)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4BDED-C21A-4347-B7AC-B53C79F4B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6794"/>
            <a:ext cx="10744200" cy="4767806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b="1" i="1" dirty="0">
                <a:solidFill>
                  <a:srgbClr val="0000FF"/>
                </a:solidFill>
              </a:rPr>
              <a:t>Technologies in Evolution</a:t>
            </a:r>
          </a:p>
          <a:p>
            <a:pPr lvl="0"/>
            <a:r>
              <a:rPr lang="en-US" dirty="0">
                <a:solidFill>
                  <a:srgbClr val="0000FF"/>
                </a:solidFill>
              </a:rPr>
              <a:t>U-NII 6 GHz</a:t>
            </a:r>
            <a:r>
              <a:rPr lang="en-US" dirty="0"/>
              <a:t>: spectrum-sharing coexistence and incumbent concerns lead to high procedural complexity. This applies to standard power devices with AFC, low-power indoor and very-low-power devices, and test methods for coexistence and geolocation. Device-level test compliance procedures for dynamic and database-driven systems are key items.</a:t>
            </a:r>
          </a:p>
          <a:p>
            <a:r>
              <a:rPr lang="en-US" dirty="0">
                <a:solidFill>
                  <a:srgbClr val="0000FF"/>
                </a:solidFill>
              </a:rPr>
              <a:t>Millimeter-wave</a:t>
            </a:r>
            <a:r>
              <a:rPr lang="en-US" dirty="0"/>
              <a:t> and above-40 GHz measurements. Over-the-air methods, far-field distance, antenna arrays and beamforming, and test site validation above 18 GHz are still being worked out; C63.25.1 stops at 18 GHz.</a:t>
            </a:r>
          </a:p>
          <a:p>
            <a:r>
              <a:rPr lang="en-US" dirty="0">
                <a:solidFill>
                  <a:srgbClr val="0000FF"/>
                </a:solidFill>
              </a:rPr>
              <a:t>Sub-THz</a:t>
            </a:r>
            <a:r>
              <a:rPr lang="en-US" dirty="0"/>
              <a:t> emission measurements (at least up to 750GHz) in line with/expanding on KDB 800303 guidance.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837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DC08B-3510-0455-1920-A0DB04FBC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3FFB1-F23B-9102-44D0-41711578F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36538"/>
            <a:ext cx="10591800" cy="1143000"/>
          </a:xfrm>
        </p:spPr>
        <p:txBody>
          <a:bodyPr/>
          <a:lstStyle/>
          <a:p>
            <a:r>
              <a:rPr lang="en-US" dirty="0"/>
              <a:t>Good Topics for KDB-Endorsed Standards (II)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34B4A-6E57-DCE9-AD23-6A766C243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6794"/>
            <a:ext cx="10744200" cy="4767806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b="1" i="1" dirty="0">
                <a:solidFill>
                  <a:srgbClr val="0000FF"/>
                </a:solidFill>
              </a:rPr>
              <a:t>More Guidance Needed for the Labs</a:t>
            </a:r>
          </a:p>
          <a:p>
            <a:r>
              <a:rPr lang="en-US" dirty="0"/>
              <a:t>Multi-radio, </a:t>
            </a:r>
            <a:r>
              <a:rPr lang="en-US" dirty="0">
                <a:solidFill>
                  <a:srgbClr val="0000FF"/>
                </a:solidFill>
              </a:rPr>
              <a:t>MIMO</a:t>
            </a:r>
            <a:r>
              <a:rPr lang="en-US" dirty="0"/>
              <a:t> and software-defined devices. Examples are simultaneous transmission, aggregate power and emissions with many antennas, and reconfigurable radios. Guidance on which configurations and software states must be tested.</a:t>
            </a:r>
          </a:p>
          <a:p>
            <a:r>
              <a:rPr lang="en-US" dirty="0">
                <a:solidFill>
                  <a:srgbClr val="0000FF"/>
                </a:solidFill>
              </a:rPr>
              <a:t>Part 18 </a:t>
            </a:r>
            <a:r>
              <a:rPr lang="en-US" dirty="0"/>
              <a:t>devices (including, but not limited to wireless power transfer):</a:t>
            </a:r>
          </a:p>
          <a:p>
            <a:pPr lvl="1"/>
            <a:r>
              <a:rPr lang="en-US" dirty="0"/>
              <a:t>FCC compliance is about </a:t>
            </a:r>
            <a:r>
              <a:rPr lang="en-US" dirty="0">
                <a:solidFill>
                  <a:srgbClr val="0000FF"/>
                </a:solidFill>
              </a:rPr>
              <a:t>emission limits, not DUT power</a:t>
            </a:r>
            <a:r>
              <a:rPr lang="en-US" dirty="0"/>
              <a:t>: a 1 MW well-shielded DUT may pass, while a 10 W poorly designed gadget may fail.</a:t>
            </a:r>
          </a:p>
          <a:p>
            <a:pPr lvl="1"/>
            <a:r>
              <a:rPr lang="en-US" dirty="0"/>
              <a:t>Compliance is not based on what the device is used for, but on its emissions.</a:t>
            </a:r>
          </a:p>
          <a:p>
            <a:pPr lvl="1"/>
            <a:r>
              <a:rPr lang="en-US" dirty="0"/>
              <a:t>High-power WPTs (for EVs, etc.) and other ISM devices may not need any special procedures as opposed to similar, but lower-power, designs.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3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DFEE5-849E-3B59-667F-BCF22971F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DC484-2849-F805-03A1-A7AA0B7BD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36538"/>
            <a:ext cx="10287000" cy="1143000"/>
          </a:xfrm>
        </p:spPr>
        <p:txBody>
          <a:bodyPr/>
          <a:lstStyle/>
          <a:p>
            <a:r>
              <a:rPr lang="en-US" dirty="0"/>
              <a:t>Good Topics for KDB-Endorsed Standards (III)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57A94A-176D-4B15-BBB0-57D51061F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295400"/>
            <a:ext cx="10287000" cy="4767806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b="1" i="1" dirty="0">
                <a:solidFill>
                  <a:srgbClr val="0000FF"/>
                </a:solidFill>
              </a:rPr>
              <a:t>Procedural Items</a:t>
            </a:r>
          </a:p>
          <a:p>
            <a:r>
              <a:rPr lang="en-US" dirty="0"/>
              <a:t>Harmonization (e.g., CISPR and ETSI). </a:t>
            </a:r>
          </a:p>
          <a:p>
            <a:pPr lvl="1"/>
            <a:r>
              <a:rPr lang="en-US" dirty="0"/>
              <a:t>Differences need to be </a:t>
            </a:r>
            <a:r>
              <a:rPr lang="en-US" dirty="0">
                <a:solidFill>
                  <a:srgbClr val="0000FF"/>
                </a:solidFill>
              </a:rPr>
              <a:t>justified</a:t>
            </a:r>
            <a:r>
              <a:rPr lang="en-US" dirty="0"/>
              <a:t> on a technical basis.</a:t>
            </a:r>
          </a:p>
          <a:p>
            <a:pPr lvl="1"/>
            <a:r>
              <a:rPr lang="en-US" dirty="0"/>
              <a:t>Industry will benefit from consistency among international standards to foster development of global products.</a:t>
            </a:r>
          </a:p>
          <a:p>
            <a:r>
              <a:rPr lang="en-US" dirty="0"/>
              <a:t>Total radiated power measurements in CATR chambers (e.g., </a:t>
            </a:r>
            <a:r>
              <a:rPr lang="en-US" dirty="0">
                <a:solidFill>
                  <a:srgbClr val="0000FF"/>
                </a:solidFill>
              </a:rPr>
              <a:t>quiet-zone</a:t>
            </a:r>
            <a:r>
              <a:rPr lang="en-US" dirty="0"/>
              <a:t> requirements, chamber validation, positioner and sampling strategy).</a:t>
            </a:r>
          </a:p>
          <a:p>
            <a:r>
              <a:rPr lang="en-US" dirty="0"/>
              <a:t>Measurement </a:t>
            </a:r>
            <a:r>
              <a:rPr lang="en-US" dirty="0">
                <a:solidFill>
                  <a:srgbClr val="0000FF"/>
                </a:solidFill>
              </a:rPr>
              <a:t>uncertainty</a:t>
            </a:r>
            <a:r>
              <a:rPr lang="en-US" dirty="0"/>
              <a:t> vs. compliance pass/fail. </a:t>
            </a:r>
          </a:p>
          <a:p>
            <a:pPr lvl="1"/>
            <a:r>
              <a:rPr lang="en-US" dirty="0"/>
              <a:t>Compliance limits in FCC rules do not include uncertainties. Thus, uncertainties become a compliance margin (at best) or a market surveillance risk (more often).</a:t>
            </a:r>
          </a:p>
          <a:p>
            <a:pPr lvl="1"/>
            <a:r>
              <a:rPr lang="en-US" dirty="0"/>
              <a:t>Consistent guidance on how to factor uncertainty in pass/fail decisions may steer product design towards lower risk without compromising performance.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69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1EB0D-BB76-53F1-2592-CE24CEC21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51681-67AF-7753-05B8-7B0D0EB0B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36538"/>
            <a:ext cx="10591800" cy="1143000"/>
          </a:xfrm>
        </p:spPr>
        <p:txBody>
          <a:bodyPr/>
          <a:lstStyle/>
          <a:p>
            <a:r>
              <a:rPr lang="en-US" dirty="0"/>
              <a:t>Good Topics for KDB-Endorsed Standards (IV)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A818E-EB91-FFA0-19B7-69F97A18B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6794"/>
            <a:ext cx="10744200" cy="4767806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b="1" i="1" dirty="0">
                <a:solidFill>
                  <a:srgbClr val="0000FF"/>
                </a:solidFill>
              </a:rPr>
              <a:t>Compliance Test Processes</a:t>
            </a:r>
          </a:p>
          <a:p>
            <a:pPr lvl="0"/>
            <a:r>
              <a:rPr lang="en-US" dirty="0">
                <a:solidFill>
                  <a:srgbClr val="0000FF"/>
                </a:solidFill>
              </a:rPr>
              <a:t>Automation</a:t>
            </a:r>
            <a:r>
              <a:rPr lang="en-US" dirty="0"/>
              <a:t> and remote testing. Standardized practices for automated test software, remote or unattended testing, and electronic reporting workflows.</a:t>
            </a:r>
          </a:p>
          <a:p>
            <a:r>
              <a:rPr lang="en-US" dirty="0"/>
              <a:t>Lab integrity and data </a:t>
            </a:r>
            <a:r>
              <a:rPr lang="en-US" dirty="0">
                <a:solidFill>
                  <a:srgbClr val="0000FF"/>
                </a:solidFill>
              </a:rPr>
              <a:t>authenticity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Increased </a:t>
            </a:r>
            <a:r>
              <a:rPr lang="en-US" dirty="0">
                <a:solidFill>
                  <a:srgbClr val="0000FF"/>
                </a:solidFill>
              </a:rPr>
              <a:t>FCC scrutiny </a:t>
            </a:r>
            <a:r>
              <a:rPr lang="en-US" dirty="0"/>
              <a:t>and tightening oversight to prevent sloppy testing (at best) and unsecure product entry in the US market (more serious concern). </a:t>
            </a:r>
          </a:p>
          <a:p>
            <a:pPr lvl="1"/>
            <a:r>
              <a:rPr lang="en-US" dirty="0"/>
              <a:t>Can a Technical Standard protect “good labs” by devising a process with intrinsically verifiable and traceable test data? </a:t>
            </a:r>
          </a:p>
          <a:p>
            <a:r>
              <a:rPr lang="en-US" dirty="0"/>
              <a:t>Data organization and accessibility: </a:t>
            </a:r>
            <a:r>
              <a:rPr lang="en-US" dirty="0">
                <a:solidFill>
                  <a:srgbClr val="0000FF"/>
                </a:solidFill>
              </a:rPr>
              <a:t>massive test reports </a:t>
            </a:r>
            <a:r>
              <a:rPr lang="en-US" dirty="0"/>
              <a:t>obstruct the ability of TCBs and FCC reviews to verify compliance and slow down the certification process.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704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4B092-6650-FD41-E84C-6C0BDA23F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2C10D-A9C9-6368-D7E1-D472085B6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36538"/>
            <a:ext cx="9906000" cy="1143000"/>
          </a:xfrm>
        </p:spPr>
        <p:txBody>
          <a:bodyPr/>
          <a:lstStyle/>
          <a:p>
            <a:r>
              <a:rPr lang="en-US" dirty="0"/>
              <a:t>The Antenna Boresight Issue in the C63.4 Annex 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0D6C9-D4C8-8EF3-22DB-14A89778E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6794"/>
            <a:ext cx="10744200" cy="476780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i="1" dirty="0">
                <a:solidFill>
                  <a:srgbClr val="0000FF"/>
                </a:solidFill>
              </a:rPr>
              <a:t>Preliminary Considerations</a:t>
            </a:r>
          </a:p>
          <a:p>
            <a:pPr lvl="0"/>
            <a:r>
              <a:rPr lang="en-US" dirty="0"/>
              <a:t>With a truly “omni” antenna, the result of a linear vs. boresight scan would be </a:t>
            </a:r>
            <a:r>
              <a:rPr lang="en-US" dirty="0">
                <a:solidFill>
                  <a:srgbClr val="0000FF"/>
                </a:solidFill>
              </a:rPr>
              <a:t>the same</a:t>
            </a:r>
            <a:r>
              <a:rPr lang="en-US" dirty="0"/>
              <a:t> (this point basically summarizes the whole issue).</a:t>
            </a:r>
          </a:p>
          <a:p>
            <a:r>
              <a:rPr lang="en-US" dirty="0"/>
              <a:t>Even with an omni antenna, the received signal </a:t>
            </a:r>
            <a:r>
              <a:rPr lang="en-US" dirty="0">
                <a:solidFill>
                  <a:srgbClr val="0000FF"/>
                </a:solidFill>
              </a:rPr>
              <a:t>will still vary </a:t>
            </a:r>
            <a:r>
              <a:rPr lang="en-US" dirty="0"/>
              <a:t>with height because of path length and ground reflection; that is fine because the change in slant distance and the ground reflections are part of the real effect that is meant to be measured through the height scan.</a:t>
            </a:r>
          </a:p>
          <a:p>
            <a:r>
              <a:rPr lang="en-US" dirty="0"/>
              <a:t>Boresight orientation keeps the antenna in the direction where the antenna factor is known (one could, in principle, choose another orientation, so long as any variation is accounted for).</a:t>
            </a:r>
          </a:p>
        </p:txBody>
      </p:sp>
    </p:spTree>
    <p:extLst>
      <p:ext uri="{BB962C8B-B14F-4D97-AF65-F5344CB8AC3E}">
        <p14:creationId xmlns:p14="http://schemas.microsoft.com/office/powerpoint/2010/main" val="2804662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6517E-CA1F-643C-4F14-E71DB40AC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7813F-9666-B241-9075-C9C3F28F1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36538"/>
            <a:ext cx="10591800" cy="1143000"/>
          </a:xfrm>
        </p:spPr>
        <p:txBody>
          <a:bodyPr/>
          <a:lstStyle/>
          <a:p>
            <a:r>
              <a:rPr lang="en-US" dirty="0"/>
              <a:t>The Antenna Boresight Issue in the C63.4 Annex 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0BA82-E338-59E6-6071-226DA53CC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6794"/>
            <a:ext cx="10744200" cy="476780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i="1" dirty="0">
                <a:solidFill>
                  <a:srgbClr val="0000FF"/>
                </a:solidFill>
              </a:rPr>
              <a:t>Proposed Resolution on C63.4 Annex on Antenna Vertical Scan</a:t>
            </a:r>
          </a:p>
          <a:p>
            <a:pPr lvl="0"/>
            <a:r>
              <a:rPr lang="en-US" dirty="0"/>
              <a:t>When the receiving antenna is moved in height on a mast, the angle between the EUT and the antenna boresight changes, which introduces an error </a:t>
            </a:r>
            <a:r>
              <a:rPr lang="en-US" dirty="0">
                <a:solidFill>
                  <a:srgbClr val="0000FF"/>
                </a:solidFill>
              </a:rPr>
              <a:t>unless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the antenna is tilted to maintain boresight orientation, or</a:t>
            </a:r>
          </a:p>
          <a:p>
            <a:pPr lvl="1"/>
            <a:r>
              <a:rPr lang="en-US" dirty="0"/>
              <a:t>there is a wide enough constant-directivity region, or</a:t>
            </a:r>
          </a:p>
          <a:p>
            <a:pPr lvl="1"/>
            <a:r>
              <a:rPr lang="en-US" dirty="0"/>
              <a:t>a correction is applied.</a:t>
            </a:r>
          </a:p>
          <a:p>
            <a:pPr lvl="0"/>
            <a:r>
              <a:rPr lang="en-US" dirty="0"/>
              <a:t>If the antenna factor is constant (or within a stated tolerance) </a:t>
            </a:r>
            <a:r>
              <a:rPr lang="en-US" dirty="0">
                <a:solidFill>
                  <a:srgbClr val="0000FF"/>
                </a:solidFill>
              </a:rPr>
              <a:t>over the range of incidence angles</a:t>
            </a:r>
            <a:r>
              <a:rPr lang="en-US" dirty="0"/>
              <a:t> encountered during the height scan, then the pattern-related error is negligible (or within the same tolerance) whatever the antenna's tilt. </a:t>
            </a:r>
          </a:p>
          <a:p>
            <a:pPr lvl="0"/>
            <a:r>
              <a:rPr lang="en-US" dirty="0"/>
              <a:t>A </a:t>
            </a:r>
            <a:r>
              <a:rPr lang="en-US" dirty="0">
                <a:solidFill>
                  <a:srgbClr val="0000FF"/>
                </a:solidFill>
              </a:rPr>
              <a:t>demonstrated estimate of this tolerance </a:t>
            </a:r>
            <a:r>
              <a:rPr lang="en-US" dirty="0"/>
              <a:t>needs to be provided before a linear scan can be accepted via “padding” the results with the proven, sufficient margin.</a:t>
            </a:r>
          </a:p>
        </p:txBody>
      </p:sp>
    </p:spTree>
    <p:extLst>
      <p:ext uri="{BB962C8B-B14F-4D97-AF65-F5344CB8AC3E}">
        <p14:creationId xmlns:p14="http://schemas.microsoft.com/office/powerpoint/2010/main" val="2911241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9BDE9-2C40-CFA0-9298-9C4B37A62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6DF71-7CBC-4B29-09CA-819093F96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36538"/>
            <a:ext cx="10439400" cy="11430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dirty="0"/>
              <a:t>New KDB Pub. 231607 on Technical Standards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596BB-045A-DE43-A0CD-5C16B2147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295400"/>
            <a:ext cx="9982200" cy="4767806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b="1" i="1" dirty="0">
                <a:solidFill>
                  <a:srgbClr val="0000FF"/>
                </a:solidFill>
              </a:rPr>
              <a:t>Structure of the new </a:t>
            </a:r>
            <a:r>
              <a:rPr lang="en-US" b="1" i="1">
                <a:solidFill>
                  <a:srgbClr val="0000FF"/>
                </a:solidFill>
              </a:rPr>
              <a:t>publication (</a:t>
            </a:r>
            <a:r>
              <a:rPr lang="en-US" b="1" i="1">
                <a:solidFill>
                  <a:srgbClr val="7030A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Draft </a:t>
            </a:r>
            <a:r>
              <a:rPr lang="en-US" b="1" i="1" dirty="0">
                <a:solidFill>
                  <a:srgbClr val="7030A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 Comments</a:t>
            </a:r>
            <a:r>
              <a:rPr lang="en-US" b="1" i="1" dirty="0">
                <a:solidFill>
                  <a:srgbClr val="7030A0"/>
                </a:solidFill>
              </a:rPr>
              <a:t> </a:t>
            </a:r>
            <a:r>
              <a:rPr lang="en-US" b="1" i="1" dirty="0">
                <a:solidFill>
                  <a:srgbClr val="0000FF"/>
                </a:solidFill>
              </a:rPr>
              <a:t>until 10/27/2026)</a:t>
            </a:r>
          </a:p>
          <a:p>
            <a:pPr marL="457200" indent="-457200">
              <a:lnSpc>
                <a:spcPct val="120000"/>
              </a:lnSpc>
              <a:buAutoNum type="arabicPeriod"/>
            </a:pPr>
            <a:r>
              <a:rPr lang="en-US" sz="2000" b="1" dirty="0"/>
              <a:t>INTRODUCTION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en-US" sz="2000" b="1" dirty="0"/>
              <a:t>STANDARDS AND METHODS TYPICALLY USED FOR COMPLIANCE</a:t>
            </a:r>
          </a:p>
          <a:p>
            <a:pPr marL="685800" lvl="1">
              <a:buNone/>
            </a:pPr>
            <a:r>
              <a:rPr lang="en-US" sz="1600" b="1" dirty="0"/>
              <a:t>2.1  List Of Standards Accepted for Compliance Testing (Incorporated by Reference in FCC Rule Parts)</a:t>
            </a:r>
          </a:p>
          <a:p>
            <a:pPr lvl="1" indent="-342900">
              <a:buNone/>
            </a:pPr>
            <a:r>
              <a:rPr lang="en-US" sz="1600" b="1" dirty="0"/>
              <a:t>2.2  List Of Other Standards Accepted for Compliance Testing (Not Incorporated by Reference in FCC Rule Parts)</a:t>
            </a:r>
          </a:p>
          <a:p>
            <a:pPr marL="457200" indent="-457200">
              <a:buAutoNum type="arabicPeriod"/>
            </a:pPr>
            <a:r>
              <a:rPr lang="en-US" sz="2000" b="1" dirty="0"/>
              <a:t>LIST OF KDB PUBLICATIONS THAT REFER TO THE STANDARDS IN SECTION 2</a:t>
            </a:r>
          </a:p>
          <a:p>
            <a:pPr marL="400050" lvl="1" indent="0">
              <a:buNone/>
            </a:pPr>
            <a:r>
              <a:rPr lang="en-US" sz="1600" b="1" dirty="0"/>
              <a:t>3.1 ANSI C63.4-2014</a:t>
            </a:r>
          </a:p>
          <a:p>
            <a:pPr marL="1314450" lvl="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414788 D01 Radiated Test Site</a:t>
            </a:r>
            <a:endParaRPr lang="en-US" sz="1600" dirty="0">
              <a:solidFill>
                <a:srgbClr val="0000FF"/>
              </a:solidFill>
            </a:endParaRPr>
          </a:p>
          <a:p>
            <a:pPr marL="1314450" lvl="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460108 Antennas for radiated emission measurements below 30 MH</a:t>
            </a:r>
            <a:r>
              <a:rPr lang="en-US" sz="1600" b="1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</a:t>
            </a:r>
            <a:endParaRPr lang="en-US" sz="1600" b="1" dirty="0">
              <a:solidFill>
                <a:srgbClr val="0000FF"/>
              </a:solidFill>
            </a:endParaRPr>
          </a:p>
          <a:p>
            <a:pPr marL="1314450" lvl="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b="1" dirty="0"/>
              <a:t>….</a:t>
            </a:r>
          </a:p>
          <a:p>
            <a:pPr marL="400050" lvl="0" indent="0">
              <a:buNone/>
            </a:pPr>
            <a:r>
              <a:rPr lang="en-US" sz="1600" b="1" dirty="0"/>
              <a:t>3.2  ANSI C63.4a-2017</a:t>
            </a:r>
          </a:p>
          <a:p>
            <a:pPr marL="400050" lvl="0" indent="0">
              <a:buNone/>
            </a:pPr>
            <a:r>
              <a:rPr lang="en-US" sz="1600" b="1" dirty="0"/>
              <a:t>       ….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rgbClr val="0000CC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dirty="0">
                <a:solidFill>
                  <a:srgbClr val="0000CC"/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098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DC640-2C73-090F-006F-4C95F0333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7D4A0-ABA4-9CF9-3E5B-EE5E01F4E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36538"/>
            <a:ext cx="10439400" cy="11430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dirty="0"/>
              <a:t>New KDB Pub. 231607 on Standards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34E41-D85B-B8EB-908D-FE9B7BCD9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752600"/>
            <a:ext cx="9982200" cy="4310606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b="1" i="1" dirty="0">
                <a:solidFill>
                  <a:srgbClr val="0000FF"/>
                </a:solidFill>
              </a:rPr>
              <a:t>Using the New KDB Pub. 231607  (</a:t>
            </a:r>
            <a:r>
              <a:rPr lang="en-US" b="1" i="1" dirty="0">
                <a:solidFill>
                  <a:srgbClr val="7030A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Draft for Comments</a:t>
            </a:r>
            <a:r>
              <a:rPr lang="en-US" b="1" i="1" dirty="0">
                <a:solidFill>
                  <a:srgbClr val="0000FF"/>
                </a:solidFill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dirty="0"/>
              <a:t>Lookup list of Technical Standards: for each of those, hyperlinks point to the KDB Publications refer to that Standard.</a:t>
            </a:r>
          </a:p>
          <a:p>
            <a:pPr>
              <a:lnSpc>
                <a:spcPct val="120000"/>
              </a:lnSpc>
            </a:pPr>
            <a:r>
              <a:rPr lang="en-US" dirty="0"/>
              <a:t>Look-up list of KDB Publications: for each of those, hyperlinks point to the Technical Standards referenced in that KDB Publication (reverse lookup of the previous item). 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rgbClr val="0000CC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dirty="0">
                <a:solidFill>
                  <a:srgbClr val="0000CC"/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950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2BDC5-9309-C6B5-D270-354DC385F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B3BE0-D2E2-E42F-224D-A5CBF8EA0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36538"/>
            <a:ext cx="10439400" cy="11430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dirty="0"/>
              <a:t>New KDB Pub. 231607 on Standards (III)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E6CEE-9D81-983B-9528-EEF1AA4375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524000"/>
            <a:ext cx="10820400" cy="4539206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b="1" i="1" dirty="0">
                <a:solidFill>
                  <a:srgbClr val="0000FF"/>
                </a:solidFill>
              </a:rPr>
              <a:t>Details</a:t>
            </a:r>
          </a:p>
          <a:p>
            <a:pPr>
              <a:lnSpc>
                <a:spcPct val="120000"/>
              </a:lnSpc>
            </a:pPr>
            <a:r>
              <a:rPr lang="en-US" dirty="0"/>
              <a:t>All KDB publications that refer to Technical Standards </a:t>
            </a:r>
            <a:r>
              <a:rPr lang="en-US" dirty="0">
                <a:solidFill>
                  <a:srgbClr val="0000FF"/>
                </a:solidFill>
              </a:rPr>
              <a:t>will be revised </a:t>
            </a:r>
            <a:r>
              <a:rPr lang="en-US" dirty="0"/>
              <a:t>to remove the </a:t>
            </a:r>
            <a:r>
              <a:rPr lang="en-US" dirty="0">
                <a:solidFill>
                  <a:srgbClr val="0000FF"/>
                </a:solidFill>
              </a:rPr>
              <a:t>edition year</a:t>
            </a:r>
            <a:r>
              <a:rPr lang="en-US" dirty="0"/>
              <a:t>; for example, instead of “</a:t>
            </a:r>
            <a:r>
              <a:rPr lang="en-US" dirty="0">
                <a:solidFill>
                  <a:srgbClr val="0000FF"/>
                </a:solidFill>
              </a:rPr>
              <a:t>C63.10-2013</a:t>
            </a:r>
            <a:r>
              <a:rPr lang="en-US" dirty="0"/>
              <a:t>” there will be just “</a:t>
            </a:r>
            <a:r>
              <a:rPr lang="en-US" dirty="0">
                <a:solidFill>
                  <a:srgbClr val="0000FF"/>
                </a:solidFill>
              </a:rPr>
              <a:t>C63.10</a:t>
            </a:r>
            <a:r>
              <a:rPr lang="en-US" dirty="0"/>
              <a:t>”. </a:t>
            </a:r>
          </a:p>
          <a:p>
            <a:pPr>
              <a:lnSpc>
                <a:spcPct val="120000"/>
              </a:lnSpc>
            </a:pPr>
            <a:r>
              <a:rPr lang="en-US" dirty="0"/>
              <a:t>In all KDB publications, any reference to a Technical Standard will </a:t>
            </a:r>
            <a:r>
              <a:rPr lang="en-US" dirty="0">
                <a:solidFill>
                  <a:srgbClr val="0000FF"/>
                </a:solidFill>
              </a:rPr>
              <a:t>point to the new KDB Pub. 231607 </a:t>
            </a:r>
            <a:r>
              <a:rPr lang="en-US" dirty="0"/>
              <a:t>to identify the most </a:t>
            </a:r>
            <a:r>
              <a:rPr lang="en-US" dirty="0">
                <a:solidFill>
                  <a:srgbClr val="0000FF"/>
                </a:solidFill>
              </a:rPr>
              <a:t>up‑to‑date </a:t>
            </a:r>
            <a:r>
              <a:rPr lang="en-US" dirty="0"/>
              <a:t>applicable </a:t>
            </a:r>
            <a:r>
              <a:rPr lang="en-US" dirty="0">
                <a:solidFill>
                  <a:srgbClr val="0000FF"/>
                </a:solidFill>
              </a:rPr>
              <a:t>version</a:t>
            </a:r>
            <a:r>
              <a:rPr lang="en-US" dirty="0"/>
              <a:t>. </a:t>
            </a:r>
          </a:p>
          <a:p>
            <a:pPr>
              <a:lnSpc>
                <a:spcPct val="120000"/>
              </a:lnSpc>
            </a:pPr>
            <a:r>
              <a:rPr lang="en-US" dirty="0"/>
              <a:t>This will allow for </a:t>
            </a:r>
            <a:r>
              <a:rPr lang="en-US" dirty="0">
                <a:solidFill>
                  <a:srgbClr val="0000FF"/>
                </a:solidFill>
              </a:rPr>
              <a:t>efficient updates </a:t>
            </a:r>
            <a:r>
              <a:rPr lang="en-US" dirty="0"/>
              <a:t>(i.e., by revising only KDB 231607) when a new edition of any Technical Standard is released.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rgbClr val="0000FF"/>
                </a:solidFill>
              </a:rPr>
              <a:t>Exceptions</a:t>
            </a:r>
            <a:r>
              <a:rPr lang="en-US" dirty="0"/>
              <a:t> may be considered, and noted accordingly, if the guidance specifically requires content of an standard edition of a specific year.</a:t>
            </a:r>
          </a:p>
          <a:p>
            <a:pPr marL="0" indent="0">
              <a:lnSpc>
                <a:spcPct val="120000"/>
              </a:lnSpc>
              <a:buNone/>
            </a:pPr>
            <a:endParaRPr lang="en-US" dirty="0">
              <a:solidFill>
                <a:srgbClr val="0000CC"/>
              </a:solidFill>
            </a:endParaRPr>
          </a:p>
          <a:p>
            <a:pPr>
              <a:lnSpc>
                <a:spcPct val="120000"/>
              </a:lnSpc>
            </a:pPr>
            <a:endParaRPr lang="en-US" dirty="0">
              <a:solidFill>
                <a:srgbClr val="0000CC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dirty="0">
                <a:solidFill>
                  <a:srgbClr val="0000CC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8493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92358-BA51-F6BE-577F-1AC7BDA3E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9462A-E688-D976-47AD-7CE9D36D6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752600"/>
            <a:ext cx="10058400" cy="4260305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Coordination</a:t>
            </a:r>
            <a:r>
              <a:rPr lang="en-US" dirty="0"/>
              <a:t> efforts with the FCC will facilitate the development of KDB publications that leverage Technical Standard content. </a:t>
            </a:r>
          </a:p>
          <a:p>
            <a:r>
              <a:rPr lang="en-US" dirty="0"/>
              <a:t>There are </a:t>
            </a:r>
            <a:r>
              <a:rPr lang="en-US" dirty="0">
                <a:solidFill>
                  <a:srgbClr val="0000FF"/>
                </a:solidFill>
              </a:rPr>
              <a:t>several topics </a:t>
            </a:r>
            <a:r>
              <a:rPr lang="en-US" dirty="0"/>
              <a:t>highly relevant for FCC compliance that may benefit from Technical Standardization activities.</a:t>
            </a:r>
          </a:p>
          <a:p>
            <a:r>
              <a:rPr lang="en-US" dirty="0"/>
              <a:t>Maybe the solution of the </a:t>
            </a:r>
            <a:r>
              <a:rPr lang="en-US" dirty="0">
                <a:solidFill>
                  <a:srgbClr val="0000FF"/>
                </a:solidFill>
              </a:rPr>
              <a:t>boresight</a:t>
            </a:r>
            <a:r>
              <a:rPr lang="en-US" dirty="0"/>
              <a:t> issue is in sight… </a:t>
            </a:r>
          </a:p>
          <a:p>
            <a:r>
              <a:rPr lang="en-US" dirty="0"/>
              <a:t>A new KDB Publication provides a </a:t>
            </a:r>
            <a:r>
              <a:rPr lang="en-US" dirty="0">
                <a:solidFill>
                  <a:srgbClr val="0000FF"/>
                </a:solidFill>
              </a:rPr>
              <a:t>synoptic view </a:t>
            </a:r>
            <a:r>
              <a:rPr lang="en-US" dirty="0"/>
              <a:t>of Technical Standard references and use in the OET Lab published guidance for equipment authorization.</a:t>
            </a:r>
          </a:p>
        </p:txBody>
      </p:sp>
    </p:spTree>
    <p:extLst>
      <p:ext uri="{BB962C8B-B14F-4D97-AF65-F5344CB8AC3E}">
        <p14:creationId xmlns:p14="http://schemas.microsoft.com/office/powerpoint/2010/main" val="1910977263"/>
      </p:ext>
    </p:extLst>
  </p:cSld>
  <p:clrMapOvr>
    <a:masterClrMapping/>
  </p:clrMapOvr>
</p:sld>
</file>

<file path=ppt/theme/theme1.xml><?xml version="1.0" encoding="utf-8"?>
<a:theme xmlns:a="http://schemas.openxmlformats.org/drawingml/2006/main" name="1_Lines">
  <a:themeElements>
    <a:clrScheme name="Lines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R="0" algn="ctr" defTabSz="914400" rtl="0" eaLnBrk="1" fontAlgn="base" latinLnBrk="0" hangingPunct="1">
          <a:lnSpc>
            <a:spcPct val="100000"/>
          </a:lnSpc>
          <a:spcBef>
            <a:spcPts val="0"/>
          </a:spcBef>
          <a:spcAft>
            <a:spcPct val="0"/>
          </a:spcAft>
          <a:buClrTx/>
          <a:buSzTx/>
          <a:buNone/>
          <a:tabLst/>
          <a:defRPr sz="1200" dirty="0">
            <a:latin typeface="+mn-l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–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FuturaMedium" pitchFamily="34" charset="0"/>
          </a:defRPr>
        </a:defPPr>
      </a:lstStyle>
    </a:lnDef>
  </a:objectDefaults>
  <a:extraClrSchemeLst>
    <a:extraClrScheme>
      <a:clrScheme name="Line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ine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ne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ne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n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n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n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plate" id="{E8A13996-5D92-47E8-BE22-D38A08E26B57}" vid="{91D5C8F4-1F16-4DE3-8A86-143C3C52E82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501AF06760664FA20E182A4F267F07" ma:contentTypeVersion="9" ma:contentTypeDescription="Create a new document." ma:contentTypeScope="" ma:versionID="8b4f92116e8fb34e09124808de2118bc">
  <xsd:schema xmlns:xsd="http://www.w3.org/2001/XMLSchema" xmlns:xs="http://www.w3.org/2001/XMLSchema" xmlns:p="http://schemas.microsoft.com/office/2006/metadata/properties" xmlns:ns3="c3689da1-c811-4dd1-a58e-7388be9d49c8" xmlns:ns4="01f85d5f-0629-4b52-9ca4-3b6deb51d6c7" targetNamespace="http://schemas.microsoft.com/office/2006/metadata/properties" ma:root="true" ma:fieldsID="0f425930dd2b43d92f514bfedbef8c02" ns3:_="" ns4:_="">
    <xsd:import namespace="c3689da1-c811-4dd1-a58e-7388be9d49c8"/>
    <xsd:import namespace="01f85d5f-0629-4b52-9ca4-3b6deb51d6c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689da1-c811-4dd1-a58e-7388be9d49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f85d5f-0629-4b52-9ca4-3b6deb51d6c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B8E29B5-E68B-4073-85A2-63D263E280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689da1-c811-4dd1-a58e-7388be9d49c8"/>
    <ds:schemaRef ds:uri="01f85d5f-0629-4b52-9ca4-3b6deb51d6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D4B0F6E-137B-4AFF-9943-86BCD40546B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A4748BB-6B20-43D7-9605-8C2736188F0F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1501</Words>
  <Application>Microsoft Office PowerPoint</Application>
  <PresentationFormat>Widescreen</PresentationFormat>
  <Paragraphs>117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Aparajita</vt:lpstr>
      <vt:lpstr>Arial</vt:lpstr>
      <vt:lpstr>FuturaMedium</vt:lpstr>
      <vt:lpstr>Times New Roman</vt:lpstr>
      <vt:lpstr>1_Lines</vt:lpstr>
      <vt:lpstr> FCC Updates</vt:lpstr>
      <vt:lpstr>Contents</vt:lpstr>
      <vt:lpstr>Faster Path to Use of Standards for FCC Compliance (I)</vt:lpstr>
      <vt:lpstr>Faster Path to Use of Standards for FCC Compliance (II)</vt:lpstr>
      <vt:lpstr>Faster Path to Use of Standards for FCC Compliance (III)</vt:lpstr>
      <vt:lpstr>Good Topics for KDB-Endorsed Standards (I)</vt:lpstr>
      <vt:lpstr>Good Topics for KDB-Endorsed Standards (II)</vt:lpstr>
      <vt:lpstr>Good Topics for KDB-Endorsed Standards (III)</vt:lpstr>
      <vt:lpstr>Good Topics for KDB-Endorsed Standards (IV)</vt:lpstr>
      <vt:lpstr>The Antenna Boresight Issue in the C63.4 Annex </vt:lpstr>
      <vt:lpstr>The Antenna Boresight Issue in the C63.4 Annex </vt:lpstr>
      <vt:lpstr>New KDB Pub. 231607 on Technical Standards (I)</vt:lpstr>
      <vt:lpstr>New KDB Pub. 231607 on Standards (II)</vt:lpstr>
      <vt:lpstr>New KDB Pub. 231607 on Standards (III)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2019-11-06T00:40:08Z</dcterms:created>
  <dcterms:modified xsi:type="dcterms:W3CDTF">2026-10-22T02:15:30Z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0x0101002F501AF06760664FA20E182A4F267F07</vt:lpwstr>
  </property>
</Properties>
</file>