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4" r:id="rId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g, Randy" userId="7120af1b-0df8-42d3-ba44-789d3b4a02e2" providerId="ADAL" clId="{3BA91BAA-1EE1-4C04-9398-48355BAEE684}"/>
    <pc:docChg chg="delSld">
      <pc:chgData name="Long, Randy" userId="7120af1b-0df8-42d3-ba44-789d3b4a02e2" providerId="ADAL" clId="{3BA91BAA-1EE1-4C04-9398-48355BAEE684}" dt="2026-10-22T12:27:59.319" v="0" actId="47"/>
      <pc:docMkLst>
        <pc:docMk/>
      </pc:docMkLst>
      <pc:sldChg chg="del">
        <pc:chgData name="Long, Randy" userId="7120af1b-0df8-42d3-ba44-789d3b4a02e2" providerId="ADAL" clId="{3BA91BAA-1EE1-4C04-9398-48355BAEE684}" dt="2026-10-22T12:27:59.319" v="0" actId="47"/>
        <pc:sldMkLst>
          <pc:docMk/>
          <pc:sldMk cId="0" sldId="2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Shape 20"/>
          <p:cNvSpPr>
            <a:spLocks noGrp="1" noRot="1" noChangeAspect="1"/>
          </p:cNvSpPr>
          <p:nvPr>
            <p:ph type="sldImg"/>
          </p:nvPr>
        </p:nvSpPr>
        <p:spPr>
          <a:xfrm>
            <a:off x="1143000" y="685800"/>
            <a:ext cx="4572000" cy="3429000"/>
          </a:xfrm>
          <a:prstGeom prst="rect">
            <a:avLst/>
          </a:prstGeom>
        </p:spPr>
        <p:txBody>
          <a:bodyPr/>
          <a:lstStyle/>
          <a:p>
            <a:endParaRPr/>
          </a:p>
        </p:txBody>
      </p:sp>
      <p:sp>
        <p:nvSpPr>
          <p:cNvPr id="21" name="Shape 2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Calibri"/>
      </a:defRPr>
    </a:lvl1pPr>
    <a:lvl2pPr indent="228600" latinLnBrk="0">
      <a:spcBef>
        <a:spcPts val="400"/>
      </a:spcBef>
      <a:defRPr sz="1200">
        <a:latin typeface="+mj-lt"/>
        <a:ea typeface="+mj-ea"/>
        <a:cs typeface="+mj-cs"/>
        <a:sym typeface="Calibri"/>
      </a:defRPr>
    </a:lvl2pPr>
    <a:lvl3pPr indent="457200" latinLnBrk="0">
      <a:spcBef>
        <a:spcPts val="400"/>
      </a:spcBef>
      <a:defRPr sz="1200">
        <a:latin typeface="+mj-lt"/>
        <a:ea typeface="+mj-ea"/>
        <a:cs typeface="+mj-cs"/>
        <a:sym typeface="Calibri"/>
      </a:defRPr>
    </a:lvl3pPr>
    <a:lvl4pPr indent="685800" latinLnBrk="0">
      <a:spcBef>
        <a:spcPts val="400"/>
      </a:spcBef>
      <a:defRPr sz="1200">
        <a:latin typeface="+mj-lt"/>
        <a:ea typeface="+mj-ea"/>
        <a:cs typeface="+mj-cs"/>
        <a:sym typeface="Calibri"/>
      </a:defRPr>
    </a:lvl4pPr>
    <a:lvl5pPr indent="914400" latinLnBrk="0">
      <a:spcBef>
        <a:spcPts val="400"/>
      </a:spcBef>
      <a:defRPr sz="1200">
        <a:latin typeface="+mj-lt"/>
        <a:ea typeface="+mj-ea"/>
        <a:cs typeface="+mj-cs"/>
        <a:sym typeface="Calibri"/>
      </a:defRPr>
    </a:lvl5pPr>
    <a:lvl6pPr indent="1143000" latinLnBrk="0">
      <a:spcBef>
        <a:spcPts val="400"/>
      </a:spcBef>
      <a:defRPr sz="1200">
        <a:latin typeface="+mj-lt"/>
        <a:ea typeface="+mj-ea"/>
        <a:cs typeface="+mj-cs"/>
        <a:sym typeface="Calibri"/>
      </a:defRPr>
    </a:lvl6pPr>
    <a:lvl7pPr indent="1371600" latinLnBrk="0">
      <a:spcBef>
        <a:spcPts val="400"/>
      </a:spcBef>
      <a:defRPr sz="1200">
        <a:latin typeface="+mj-lt"/>
        <a:ea typeface="+mj-ea"/>
        <a:cs typeface="+mj-cs"/>
        <a:sym typeface="Calibri"/>
      </a:defRPr>
    </a:lvl7pPr>
    <a:lvl8pPr indent="1600200" latinLnBrk="0">
      <a:spcBef>
        <a:spcPts val="400"/>
      </a:spcBef>
      <a:defRPr sz="1200">
        <a:latin typeface="+mj-lt"/>
        <a:ea typeface="+mj-ea"/>
        <a:cs typeface="+mj-cs"/>
        <a:sym typeface="Calibri"/>
      </a:defRPr>
    </a:lvl8pPr>
    <a:lvl9pPr indent="1828800" latinLnBrk="0">
      <a:spcBef>
        <a:spcPts val="400"/>
      </a:spcBef>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Accredited Standards Committee  C63® - EMC"/>
          <p:cNvSpPr txBox="1"/>
          <p:nvPr/>
        </p:nvSpPr>
        <p:spPr>
          <a:xfrm>
            <a:off x="2522220" y="117474"/>
            <a:ext cx="7147560" cy="968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lnSpc>
                <a:spcPct val="90000"/>
              </a:lnSpc>
              <a:defRPr sz="3200" b="1">
                <a:latin typeface="Times New Roman"/>
                <a:ea typeface="Times New Roman"/>
                <a:cs typeface="Times New Roman"/>
                <a:sym typeface="Times New Roman"/>
              </a:defRPr>
            </a:pPr>
            <a:r>
              <a:t>Accredited Standards Committee </a:t>
            </a:r>
            <a:br/>
            <a:r>
              <a:t>C63</a:t>
            </a:r>
            <a:r>
              <a:rPr baseline="30000"/>
              <a:t>®</a:t>
            </a:r>
            <a:r>
              <a:t> - EMC</a:t>
            </a:r>
            <a:r>
              <a:rPr b="0"/>
              <a:t> </a:t>
            </a:r>
          </a:p>
        </p:txBody>
      </p:sp>
      <p:pic>
        <p:nvPicPr>
          <p:cNvPr id="3" name="image.png" descr="image.png"/>
          <p:cNvPicPr>
            <a:picLocks noChangeAspect="1"/>
          </p:cNvPicPr>
          <p:nvPr/>
        </p:nvPicPr>
        <p:blipFill>
          <a:blip r:embed="rId3"/>
          <a:srcRect r="5262"/>
          <a:stretch>
            <a:fillRect/>
          </a:stretch>
        </p:blipFill>
        <p:spPr>
          <a:xfrm>
            <a:off x="374649" y="177800"/>
            <a:ext cx="1447802" cy="763588"/>
          </a:xfrm>
          <a:prstGeom prst="rect">
            <a:avLst/>
          </a:prstGeom>
          <a:ln w="12700">
            <a:miter lim="400000"/>
          </a:ln>
        </p:spPr>
      </p:pic>
      <p:sp>
        <p:nvSpPr>
          <p:cNvPr id="4" name="Line"/>
          <p:cNvSpPr/>
          <p:nvPr/>
        </p:nvSpPr>
        <p:spPr>
          <a:xfrm>
            <a:off x="0" y="1219200"/>
            <a:ext cx="12192001" cy="0"/>
          </a:xfrm>
          <a:prstGeom prst="line">
            <a:avLst/>
          </a:prstGeom>
          <a:ln w="28575">
            <a:solidFill>
              <a:srgbClr val="FF0000"/>
            </a:solidFill>
          </a:ln>
        </p:spPr>
        <p:txBody>
          <a:bodyPr lIns="45718" tIns="45718" rIns="45718" bIns="45718"/>
          <a:lstStyle/>
          <a:p>
            <a:endParaRPr/>
          </a:p>
        </p:txBody>
      </p:sp>
      <p:sp>
        <p:nvSpPr>
          <p:cNvPr id="5" name="Title Text"/>
          <p:cNvSpPr txBox="1">
            <a:spLocks noGrp="1"/>
          </p:cNvSpPr>
          <p:nvPr>
            <p:ph type="title"/>
          </p:nvPr>
        </p:nvSpPr>
        <p:spPr>
          <a:xfrm>
            <a:off x="1826683" y="769937"/>
            <a:ext cx="9753601" cy="16684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lstStyle/>
          <a:p>
            <a:r>
              <a:t>Title Text</a:t>
            </a:r>
          </a:p>
        </p:txBody>
      </p:sp>
      <p:sp>
        <p:nvSpPr>
          <p:cNvPr id="6" name="Body Level One…"/>
          <p:cNvSpPr txBox="1">
            <a:spLocks noGrp="1"/>
          </p:cNvSpPr>
          <p:nvPr>
            <p:ph type="body" idx="1"/>
          </p:nvPr>
        </p:nvSpPr>
        <p:spPr>
          <a:xfrm>
            <a:off x="6805083" y="2438400"/>
            <a:ext cx="4775201" cy="4419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11095178" y="6414761"/>
            <a:ext cx="258623" cy="248303"/>
          </a:xfrm>
          <a:prstGeom prst="rect">
            <a:avLst/>
          </a:prstGeom>
          <a:ln w="12700">
            <a:miter lim="400000"/>
          </a:ln>
        </p:spPr>
        <p:txBody>
          <a:bodyPr wrap="none" lIns="45718" tIns="45718" rIns="45718" bIns="45718" anchor="ctr">
            <a:spAutoFit/>
          </a:bodyPr>
          <a:lstStyle>
            <a:lvl1pPr algn="r">
              <a:defRPr sz="1200">
                <a:solidFill>
                  <a:srgbClr val="898989"/>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Times New Roman"/>
          <a:ea typeface="Times New Roman"/>
          <a:cs typeface="Times New Roman"/>
          <a:sym typeface="Times New Roman"/>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imes New Roman"/>
          <a:ea typeface="Times New Roman"/>
          <a:cs typeface="Times New Roman"/>
          <a:sym typeface="Times New Roman"/>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imes New Roman"/>
          <a:ea typeface="Times New Roman"/>
          <a:cs typeface="Times New Roman"/>
          <a:sym typeface="Times New Roman"/>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imes New Roman"/>
          <a:ea typeface="Times New Roman"/>
          <a:cs typeface="Times New Roman"/>
          <a:sym typeface="Times New Roman"/>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imes New Roman"/>
          <a:ea typeface="Times New Roman"/>
          <a:cs typeface="Times New Roman"/>
          <a:sym typeface="Times New Roman"/>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imes New Roman"/>
          <a:ea typeface="Times New Roman"/>
          <a:cs typeface="Times New Roman"/>
          <a:sym typeface="Times New Roman"/>
        </a:defRPr>
      </a:lvl5pPr>
      <a:lvl6pPr marL="0" marR="0" indent="2286000" algn="l" defTabSz="914400" rtl="0" latinLnBrk="0">
        <a:lnSpc>
          <a:spcPct val="90000"/>
        </a:lnSpc>
        <a:spcBef>
          <a:spcPts val="1000"/>
        </a:spcBef>
        <a:spcAft>
          <a:spcPts val="0"/>
        </a:spcAft>
        <a:buClrTx/>
        <a:buSzTx/>
        <a:buFont typeface="Arial"/>
        <a:buNone/>
        <a:tabLst/>
        <a:defRPr sz="2800" b="0" i="0" u="none" strike="noStrike" cap="none" spc="0" baseline="0">
          <a:solidFill>
            <a:srgbClr val="000000"/>
          </a:solidFill>
          <a:uFillTx/>
          <a:latin typeface="Times New Roman"/>
          <a:ea typeface="Times New Roman"/>
          <a:cs typeface="Times New Roman"/>
          <a:sym typeface="Times New Roman"/>
        </a:defRPr>
      </a:lvl6pPr>
      <a:lvl7pPr marL="0" marR="0" indent="2743200" algn="l" defTabSz="914400" rtl="0" latinLnBrk="0">
        <a:lnSpc>
          <a:spcPct val="90000"/>
        </a:lnSpc>
        <a:spcBef>
          <a:spcPts val="1000"/>
        </a:spcBef>
        <a:spcAft>
          <a:spcPts val="0"/>
        </a:spcAft>
        <a:buClrTx/>
        <a:buSzTx/>
        <a:buFont typeface="Arial"/>
        <a:buNone/>
        <a:tabLst/>
        <a:defRPr sz="2800" b="0" i="0" u="none" strike="noStrike" cap="none" spc="0" baseline="0">
          <a:solidFill>
            <a:srgbClr val="000000"/>
          </a:solidFill>
          <a:uFillTx/>
          <a:latin typeface="Times New Roman"/>
          <a:ea typeface="Times New Roman"/>
          <a:cs typeface="Times New Roman"/>
          <a:sym typeface="Times New Roman"/>
        </a:defRPr>
      </a:lvl7pPr>
      <a:lvl8pPr marL="0" marR="0" indent="3200400" algn="l" defTabSz="914400" rtl="0" latinLnBrk="0">
        <a:lnSpc>
          <a:spcPct val="90000"/>
        </a:lnSpc>
        <a:spcBef>
          <a:spcPts val="1000"/>
        </a:spcBef>
        <a:spcAft>
          <a:spcPts val="0"/>
        </a:spcAft>
        <a:buClrTx/>
        <a:buSzTx/>
        <a:buFont typeface="Arial"/>
        <a:buNone/>
        <a:tabLst/>
        <a:defRPr sz="2800" b="0" i="0" u="none" strike="noStrike" cap="none" spc="0" baseline="0">
          <a:solidFill>
            <a:srgbClr val="000000"/>
          </a:solidFill>
          <a:uFillTx/>
          <a:latin typeface="Times New Roman"/>
          <a:ea typeface="Times New Roman"/>
          <a:cs typeface="Times New Roman"/>
          <a:sym typeface="Times New Roman"/>
        </a:defRPr>
      </a:lvl8pPr>
      <a:lvl9pPr marL="0" marR="0" indent="3657600" algn="l" defTabSz="914400" rtl="0" latinLnBrk="0">
        <a:lnSpc>
          <a:spcPct val="90000"/>
        </a:lnSpc>
        <a:spcBef>
          <a:spcPts val="1000"/>
        </a:spcBef>
        <a:spcAft>
          <a:spcPts val="0"/>
        </a:spcAft>
        <a:buClrTx/>
        <a:buSzTx/>
        <a:buFont typeface="Arial"/>
        <a:buNone/>
        <a:tabLst/>
        <a:defRPr sz="2800" b="0" i="0" u="none" strike="noStrike" cap="none" spc="0" baseline="0">
          <a:solidFill>
            <a:srgbClr val="000000"/>
          </a:solidFill>
          <a:uFillTx/>
          <a:latin typeface="Times New Roman"/>
          <a:ea typeface="Times New Roman"/>
          <a:cs typeface="Times New Roman"/>
          <a:sym typeface="Times New Roman"/>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www.c63.org/documents/rosters_public/roster_public.htm#Kuczynski_Victor" TargetMode="External"/><Relationship Id="rId13" Type="http://schemas.openxmlformats.org/officeDocument/2006/relationships/hyperlink" Target="http://www.c63.org/documents/rosters_public/roster_public.htm#Nixon_Jason" TargetMode="External"/><Relationship Id="rId3" Type="http://schemas.openxmlformats.org/officeDocument/2006/relationships/hyperlink" Target="http://www.c63.org/documents/rosters_public/roster_public.htm#Hodes_Harry" TargetMode="External"/><Relationship Id="rId7" Type="http://schemas.openxmlformats.org/officeDocument/2006/relationships/hyperlink" Target="http://www.c63.org/documents/rosters_public/roster_public.htm#Kramer_Doug" TargetMode="External"/><Relationship Id="rId12" Type="http://schemas.openxmlformats.org/officeDocument/2006/relationships/hyperlink" Target="mailto:amanda.mcdonald@nist.gov" TargetMode="External"/><Relationship Id="rId17" Type="http://schemas.openxmlformats.org/officeDocument/2006/relationships/hyperlink" Target="http://www.c63.org/documents/rosters_public/roster_public.htm#Zimmerman_Dave" TargetMode="External"/><Relationship Id="rId2" Type="http://schemas.openxmlformats.org/officeDocument/2006/relationships/hyperlink" Target="http://www.c63.org/documents/rosters_public/roster_public.htm#DeLisi_Bob" TargetMode="External"/><Relationship Id="rId16" Type="http://schemas.openxmlformats.org/officeDocument/2006/relationships/hyperlink" Target="http://www.c63.org/documents/rosters_public/roster_public.htm#Schaefer_David" TargetMode="External"/><Relationship Id="rId1" Type="http://schemas.openxmlformats.org/officeDocument/2006/relationships/slideLayout" Target="../slideLayouts/slideLayout1.xml"/><Relationship Id="rId6" Type="http://schemas.openxmlformats.org/officeDocument/2006/relationships/hyperlink" Target="http://www.c63.org/documents/rosters_public/roster_public.htm#Klinger_Jeff" TargetMode="External"/><Relationship Id="rId11" Type="http://schemas.openxmlformats.org/officeDocument/2006/relationships/hyperlink" Target="http://www.c63.org/documents/rosters_public/roster_public.htm#McConnell_Megan" TargetMode="External"/><Relationship Id="rId5" Type="http://schemas.openxmlformats.org/officeDocument/2006/relationships/hyperlink" Target="mailto:nic.johnson@cpt.eurofinseu.com" TargetMode="External"/><Relationship Id="rId15" Type="http://schemas.openxmlformats.org/officeDocument/2006/relationships/hyperlink" Target="mailto:rreitz@retlif.com" TargetMode="External"/><Relationship Id="rId10" Type="http://schemas.openxmlformats.org/officeDocument/2006/relationships/hyperlink" Target="http://www.c63.org/documents/rosters_public/roster_public.htm#Marcelo_Janneth" TargetMode="External"/><Relationship Id="rId4" Type="http://schemas.openxmlformats.org/officeDocument/2006/relationships/hyperlink" Target="http://www.c63.org/documents/rosters_public/roster_public.htm#Hoolihan_Dan" TargetMode="External"/><Relationship Id="rId9" Type="http://schemas.openxmlformats.org/officeDocument/2006/relationships/hyperlink" Target="http://www.c63.org/documents/rosters_public/roster_public.htm#Long_Randy" TargetMode="External"/><Relationship Id="rId14" Type="http://schemas.openxmlformats.org/officeDocument/2006/relationships/hyperlink" Target="http://www.c63.org/documents/rosters_public/roster_public.htm#Potts_Nat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ubcommittee 6 Accreditation / Conformity Assessment"/>
          <p:cNvSpPr txBox="1">
            <a:spLocks noGrp="1"/>
          </p:cNvSpPr>
          <p:nvPr>
            <p:ph type="title" idx="4294967295"/>
          </p:nvPr>
        </p:nvSpPr>
        <p:spPr>
          <a:xfrm>
            <a:off x="1523998" y="1381125"/>
            <a:ext cx="9144004" cy="2047875"/>
          </a:xfrm>
          <a:prstGeom prst="rect">
            <a:avLst/>
          </a:prstGeom>
        </p:spPr>
        <p:txBody>
          <a:bodyPr anchor="b">
            <a:normAutofit/>
          </a:bodyPr>
          <a:lstStyle/>
          <a:p>
            <a:pPr algn="ctr">
              <a:spcBef>
                <a:spcPts val="3600"/>
              </a:spcBef>
              <a:defRPr sz="6000" b="1"/>
            </a:pPr>
            <a:r>
              <a:t>Subcommittee 6</a:t>
            </a:r>
            <a:br/>
            <a:r>
              <a:rPr sz="3200" b="0"/>
              <a:t>Accreditation / Conformity Assessment</a:t>
            </a:r>
          </a:p>
        </p:txBody>
      </p:sp>
      <p:sp>
        <p:nvSpPr>
          <p:cNvPr id="24" name="Doug Kramer…"/>
          <p:cNvSpPr txBox="1">
            <a:spLocks noGrp="1"/>
          </p:cNvSpPr>
          <p:nvPr>
            <p:ph type="body" sz="quarter" idx="4294967295"/>
          </p:nvPr>
        </p:nvSpPr>
        <p:spPr>
          <a:xfrm>
            <a:off x="1523998" y="3821112"/>
            <a:ext cx="9144004" cy="1655764"/>
          </a:xfrm>
          <a:prstGeom prst="rect">
            <a:avLst/>
          </a:prstGeom>
        </p:spPr>
        <p:txBody>
          <a:bodyPr>
            <a:normAutofit/>
          </a:bodyPr>
          <a:lstStyle/>
          <a:p>
            <a:pPr marL="0" indent="0" algn="ctr">
              <a:buSzTx/>
              <a:buNone/>
              <a:defRPr sz="2400"/>
            </a:pPr>
            <a:r>
              <a:t>Doug Kramer</a:t>
            </a:r>
          </a:p>
          <a:p>
            <a:pPr marL="0" indent="0" algn="ctr">
              <a:buSzTx/>
              <a:buNone/>
              <a:defRPr sz="2400"/>
            </a:pPr>
            <a:r>
              <a:t>October 21, 2026</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ubcommittee Membership"/>
          <p:cNvSpPr txBox="1">
            <a:spLocks noGrp="1"/>
          </p:cNvSpPr>
          <p:nvPr>
            <p:ph type="title" idx="4294967295"/>
          </p:nvPr>
        </p:nvSpPr>
        <p:spPr>
          <a:xfrm>
            <a:off x="838200" y="1222375"/>
            <a:ext cx="10515600" cy="873125"/>
          </a:xfrm>
          <a:prstGeom prst="rect">
            <a:avLst/>
          </a:prstGeom>
        </p:spPr>
        <p:txBody>
          <a:bodyPr>
            <a:normAutofit/>
          </a:bodyPr>
          <a:lstStyle/>
          <a:p>
            <a:r>
              <a:t>Subcommittee Membership</a:t>
            </a:r>
          </a:p>
        </p:txBody>
      </p:sp>
      <p:graphicFrame>
        <p:nvGraphicFramePr>
          <p:cNvPr id="27" name="Table 1"/>
          <p:cNvGraphicFramePr/>
          <p:nvPr/>
        </p:nvGraphicFramePr>
        <p:xfrm>
          <a:off x="621102" y="1955320"/>
          <a:ext cx="11059064" cy="4525991"/>
        </p:xfrm>
        <a:graphic>
          <a:graphicData uri="http://schemas.openxmlformats.org/drawingml/2006/table">
            <a:tbl>
              <a:tblPr>
                <a:tableStyleId>{4C3C2611-4C71-4FC5-86AE-919BDF0F9419}</a:tableStyleId>
              </a:tblPr>
              <a:tblGrid>
                <a:gridCol w="1518249">
                  <a:extLst>
                    <a:ext uri="{9D8B030D-6E8A-4147-A177-3AD203B41FA5}">
                      <a16:colId xmlns:a16="http://schemas.microsoft.com/office/drawing/2014/main" val="20000"/>
                    </a:ext>
                  </a:extLst>
                </a:gridCol>
                <a:gridCol w="1236453">
                  <a:extLst>
                    <a:ext uri="{9D8B030D-6E8A-4147-A177-3AD203B41FA5}">
                      <a16:colId xmlns:a16="http://schemas.microsoft.com/office/drawing/2014/main" val="20001"/>
                    </a:ext>
                  </a:extLst>
                </a:gridCol>
                <a:gridCol w="8304362">
                  <a:extLst>
                    <a:ext uri="{9D8B030D-6E8A-4147-A177-3AD203B41FA5}">
                      <a16:colId xmlns:a16="http://schemas.microsoft.com/office/drawing/2014/main" val="20002"/>
                    </a:ext>
                  </a:extLst>
                </a:gridCol>
              </a:tblGrid>
              <a:tr h="229180">
                <a:tc>
                  <a:txBody>
                    <a:bodyPr/>
                    <a:lstStyle/>
                    <a:p>
                      <a:pPr algn="l">
                        <a:lnSpc>
                          <a:spcPct val="95833"/>
                        </a:lnSpc>
                        <a:spcBef>
                          <a:spcPts val="1000"/>
                        </a:spcBef>
                        <a:defRPr sz="1800"/>
                      </a:pPr>
                      <a:r>
                        <a:rPr sz="1200"/>
                        <a:t>Name</a:t>
                      </a:r>
                    </a:p>
                  </a:txBody>
                  <a:tcPr marL="0" marR="0" marT="0" marB="0" horzOverflow="overflow"/>
                </a:tc>
                <a:tc>
                  <a:txBody>
                    <a:bodyPr/>
                    <a:lstStyle/>
                    <a:p>
                      <a:pPr algn="l">
                        <a:lnSpc>
                          <a:spcPct val="95833"/>
                        </a:lnSpc>
                        <a:spcBef>
                          <a:spcPts val="1000"/>
                        </a:spcBef>
                        <a:defRPr sz="1800"/>
                      </a:pPr>
                      <a:r>
                        <a:rPr sz="1200"/>
                        <a:t>Role within SC</a:t>
                      </a:r>
                    </a:p>
                  </a:txBody>
                  <a:tcPr marL="0" marR="0" marT="0" marB="0" horzOverflow="overflow"/>
                </a:tc>
                <a:tc>
                  <a:txBody>
                    <a:bodyPr/>
                    <a:lstStyle/>
                    <a:p>
                      <a:pPr algn="l">
                        <a:lnSpc>
                          <a:spcPct val="95833"/>
                        </a:lnSpc>
                        <a:spcBef>
                          <a:spcPts val="1000"/>
                        </a:spcBef>
                        <a:defRPr sz="1800"/>
                      </a:pPr>
                      <a:r>
                        <a:rPr sz="1200"/>
                        <a:t>Affiliation</a:t>
                      </a:r>
                    </a:p>
                  </a:txBody>
                  <a:tcPr marL="0" marR="0" marT="0" marB="0" horzOverflow="overflow"/>
                </a:tc>
                <a:extLst>
                  <a:ext uri="{0D108BD9-81ED-4DB2-BD59-A6C34878D82A}">
                    <a16:rowId xmlns:a16="http://schemas.microsoft.com/office/drawing/2014/main" val="10000"/>
                  </a:ext>
                </a:extLst>
              </a:tr>
              <a:tr h="229180">
                <a:tc>
                  <a:txBody>
                    <a:bodyPr/>
                    <a:lstStyle/>
                    <a:p>
                      <a:pPr algn="l">
                        <a:lnSpc>
                          <a:spcPct val="95833"/>
                        </a:lnSpc>
                        <a:spcBef>
                          <a:spcPts val="1000"/>
                        </a:spcBef>
                        <a:defRPr u="sng"/>
                      </a:pPr>
                      <a:r>
                        <a:rPr>
                          <a:solidFill>
                            <a:srgbClr val="0000FF"/>
                          </a:solidFill>
                          <a:uFill>
                            <a:solidFill>
                              <a:srgbClr val="0000FF"/>
                            </a:solidFill>
                          </a:uFill>
                          <a:hlinkClick r:id="rId2"/>
                        </a:rPr>
                        <a:t>DeLisi, Bob</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UL LLC</a:t>
                      </a:r>
                    </a:p>
                  </a:txBody>
                  <a:tcPr marL="0" marR="0" marT="0" marB="0" horzOverflow="overflow"/>
                </a:tc>
                <a:extLst>
                  <a:ext uri="{0D108BD9-81ED-4DB2-BD59-A6C34878D82A}">
                    <a16:rowId xmlns:a16="http://schemas.microsoft.com/office/drawing/2014/main" val="10001"/>
                  </a:ext>
                </a:extLst>
              </a:tr>
              <a:tr h="229180">
                <a:tc>
                  <a:txBody>
                    <a:bodyPr/>
                    <a:lstStyle/>
                    <a:p>
                      <a:pPr algn="l">
                        <a:lnSpc>
                          <a:spcPct val="95833"/>
                        </a:lnSpc>
                        <a:spcBef>
                          <a:spcPts val="1000"/>
                        </a:spcBef>
                        <a:defRPr u="sng"/>
                      </a:pPr>
                      <a:r>
                        <a:rPr>
                          <a:solidFill>
                            <a:srgbClr val="0000FF"/>
                          </a:solidFill>
                          <a:uFill>
                            <a:solidFill>
                              <a:srgbClr val="0000FF"/>
                            </a:solidFill>
                          </a:uFill>
                          <a:hlinkClick r:id="rId3"/>
                        </a:rPr>
                        <a:t>Hodes, Harry</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Consultant</a:t>
                      </a:r>
                    </a:p>
                  </a:txBody>
                  <a:tcPr marL="0" marR="0" marT="0" marB="0" horzOverflow="overflow"/>
                </a:tc>
                <a:extLst>
                  <a:ext uri="{0D108BD9-81ED-4DB2-BD59-A6C34878D82A}">
                    <a16:rowId xmlns:a16="http://schemas.microsoft.com/office/drawing/2014/main" val="10002"/>
                  </a:ext>
                </a:extLst>
              </a:tr>
              <a:tr h="229180">
                <a:tc>
                  <a:txBody>
                    <a:bodyPr/>
                    <a:lstStyle/>
                    <a:p>
                      <a:pPr algn="l">
                        <a:lnSpc>
                          <a:spcPct val="95833"/>
                        </a:lnSpc>
                        <a:spcBef>
                          <a:spcPts val="1000"/>
                        </a:spcBef>
                        <a:defRPr u="sng"/>
                      </a:pPr>
                      <a:r>
                        <a:rPr>
                          <a:solidFill>
                            <a:srgbClr val="0000FF"/>
                          </a:solidFill>
                          <a:uFill>
                            <a:solidFill>
                              <a:srgbClr val="0000FF"/>
                            </a:solidFill>
                          </a:uFill>
                          <a:hlinkClick r:id="rId4"/>
                        </a:rPr>
                        <a:t>Hoolihan, Dan</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Hoolihan EMC Consulting</a:t>
                      </a:r>
                    </a:p>
                  </a:txBody>
                  <a:tcPr marL="0" marR="0" marT="0" marB="0" horzOverflow="overflow"/>
                </a:tc>
                <a:extLst>
                  <a:ext uri="{0D108BD9-81ED-4DB2-BD59-A6C34878D82A}">
                    <a16:rowId xmlns:a16="http://schemas.microsoft.com/office/drawing/2014/main" val="10003"/>
                  </a:ext>
                </a:extLst>
              </a:tr>
              <a:tr h="409456">
                <a:tc>
                  <a:txBody>
                    <a:bodyPr/>
                    <a:lstStyle/>
                    <a:p>
                      <a:pPr algn="l">
                        <a:lnSpc>
                          <a:spcPct val="95833"/>
                        </a:lnSpc>
                        <a:spcBef>
                          <a:spcPts val="1000"/>
                        </a:spcBef>
                        <a:defRPr u="sng"/>
                      </a:pPr>
                      <a:r>
                        <a:rPr>
                          <a:solidFill>
                            <a:srgbClr val="0000FF"/>
                          </a:solidFill>
                          <a:uFill>
                            <a:solidFill>
                              <a:srgbClr val="0000FF"/>
                            </a:solidFill>
                          </a:uFill>
                          <a:hlinkClick r:id="rId5"/>
                        </a:rPr>
                        <a:t>Johnson, Nic</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Eurofins Product Service, GmbH</a:t>
                      </a:r>
                    </a:p>
                  </a:txBody>
                  <a:tcPr marL="0" marR="0" marT="0" marB="0" horzOverflow="overflow"/>
                </a:tc>
                <a:extLst>
                  <a:ext uri="{0D108BD9-81ED-4DB2-BD59-A6C34878D82A}">
                    <a16:rowId xmlns:a16="http://schemas.microsoft.com/office/drawing/2014/main" val="10004"/>
                  </a:ext>
                </a:extLst>
              </a:tr>
              <a:tr h="377130">
                <a:tc>
                  <a:txBody>
                    <a:bodyPr/>
                    <a:lstStyle/>
                    <a:p>
                      <a:pPr algn="l">
                        <a:lnSpc>
                          <a:spcPct val="95833"/>
                        </a:lnSpc>
                        <a:spcBef>
                          <a:spcPts val="1000"/>
                        </a:spcBef>
                        <a:defRPr u="sng"/>
                      </a:pPr>
                      <a:r>
                        <a:rPr>
                          <a:solidFill>
                            <a:srgbClr val="0000FF"/>
                          </a:solidFill>
                          <a:uFill>
                            <a:solidFill>
                              <a:srgbClr val="0000FF"/>
                            </a:solidFill>
                          </a:uFill>
                          <a:hlinkClick r:id="rId6"/>
                        </a:rPr>
                        <a:t>Klinger, Jeff</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Element Materials Technology (Expert)</a:t>
                      </a:r>
                    </a:p>
                  </a:txBody>
                  <a:tcPr marL="0" marR="0" marT="0" marB="0" horzOverflow="overflow"/>
                </a:tc>
                <a:extLst>
                  <a:ext uri="{0D108BD9-81ED-4DB2-BD59-A6C34878D82A}">
                    <a16:rowId xmlns:a16="http://schemas.microsoft.com/office/drawing/2014/main" val="10005"/>
                  </a:ext>
                </a:extLst>
              </a:tr>
              <a:tr h="377130">
                <a:tc>
                  <a:txBody>
                    <a:bodyPr/>
                    <a:lstStyle/>
                    <a:p>
                      <a:pPr algn="l">
                        <a:lnSpc>
                          <a:spcPct val="95833"/>
                        </a:lnSpc>
                        <a:spcBef>
                          <a:spcPts val="1000"/>
                        </a:spcBef>
                        <a:defRPr u="sng"/>
                      </a:pPr>
                      <a:r>
                        <a:rPr>
                          <a:solidFill>
                            <a:srgbClr val="0000FF"/>
                          </a:solidFill>
                          <a:uFill>
                            <a:solidFill>
                              <a:srgbClr val="0000FF"/>
                            </a:solidFill>
                          </a:uFill>
                          <a:hlinkClick r:id="rId7"/>
                        </a:rPr>
                        <a:t>Kramer, Doug</a:t>
                      </a:r>
                    </a:p>
                  </a:txBody>
                  <a:tcPr marL="0" marR="0" marT="0" marB="0" horzOverflow="overflow"/>
                </a:tc>
                <a:tc>
                  <a:txBody>
                    <a:bodyPr/>
                    <a:lstStyle/>
                    <a:p>
                      <a:pPr algn="l">
                        <a:lnSpc>
                          <a:spcPct val="95833"/>
                        </a:lnSpc>
                        <a:spcBef>
                          <a:spcPts val="1000"/>
                        </a:spcBef>
                        <a:defRPr sz="1800"/>
                      </a:pPr>
                      <a:r>
                        <a:rPr sz="1200"/>
                        <a:t>Chair</a:t>
                      </a:r>
                    </a:p>
                  </a:txBody>
                  <a:tcPr marL="0" marR="0" marT="0" marB="0" horzOverflow="overflow"/>
                </a:tc>
                <a:tc>
                  <a:txBody>
                    <a:bodyPr/>
                    <a:lstStyle/>
                    <a:p>
                      <a:pPr algn="l">
                        <a:lnSpc>
                          <a:spcPct val="95833"/>
                        </a:lnSpc>
                        <a:spcBef>
                          <a:spcPts val="1000"/>
                        </a:spcBef>
                        <a:defRPr sz="1800"/>
                      </a:pPr>
                      <a:r>
                        <a:rPr sz="1200"/>
                        <a:t>Apple Inc. (Primary)</a:t>
                      </a:r>
                    </a:p>
                  </a:txBody>
                  <a:tcPr marL="0" marR="0" marT="0" marB="0" horzOverflow="overflow"/>
                </a:tc>
                <a:extLst>
                  <a:ext uri="{0D108BD9-81ED-4DB2-BD59-A6C34878D82A}">
                    <a16:rowId xmlns:a16="http://schemas.microsoft.com/office/drawing/2014/main" val="10006"/>
                  </a:ext>
                </a:extLst>
              </a:tr>
              <a:tr h="229180">
                <a:tc>
                  <a:txBody>
                    <a:bodyPr/>
                    <a:lstStyle/>
                    <a:p>
                      <a:pPr algn="l">
                        <a:lnSpc>
                          <a:spcPct val="95833"/>
                        </a:lnSpc>
                        <a:spcBef>
                          <a:spcPts val="1000"/>
                        </a:spcBef>
                        <a:defRPr u="sng"/>
                      </a:pPr>
                      <a:r>
                        <a:rPr>
                          <a:solidFill>
                            <a:srgbClr val="0000FF"/>
                          </a:solidFill>
                          <a:uFill>
                            <a:solidFill>
                              <a:srgbClr val="0000FF"/>
                            </a:solidFill>
                          </a:uFill>
                          <a:hlinkClick r:id="rId8"/>
                        </a:rPr>
                        <a:t>Kuczynski, Victor</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Vican Electronics</a:t>
                      </a:r>
                    </a:p>
                  </a:txBody>
                  <a:tcPr marL="0" marR="0" marT="0" marB="0" horzOverflow="overflow"/>
                </a:tc>
                <a:extLst>
                  <a:ext uri="{0D108BD9-81ED-4DB2-BD59-A6C34878D82A}">
                    <a16:rowId xmlns:a16="http://schemas.microsoft.com/office/drawing/2014/main" val="10007"/>
                  </a:ext>
                </a:extLst>
              </a:tr>
              <a:tr h="229180">
                <a:tc>
                  <a:txBody>
                    <a:bodyPr/>
                    <a:lstStyle/>
                    <a:p>
                      <a:pPr algn="l">
                        <a:lnSpc>
                          <a:spcPct val="95833"/>
                        </a:lnSpc>
                        <a:spcBef>
                          <a:spcPts val="1000"/>
                        </a:spcBef>
                        <a:defRPr u="sng"/>
                      </a:pPr>
                      <a:r>
                        <a:rPr>
                          <a:solidFill>
                            <a:srgbClr val="0000FF"/>
                          </a:solidFill>
                          <a:uFill>
                            <a:solidFill>
                              <a:srgbClr val="0000FF"/>
                            </a:solidFill>
                          </a:uFill>
                          <a:hlinkClick r:id="rId9"/>
                        </a:rPr>
                        <a:t>Long, Randy</a:t>
                      </a:r>
                    </a:p>
                  </a:txBody>
                  <a:tcPr marL="0" marR="0" marT="0" marB="0" horzOverflow="overflow"/>
                </a:tc>
                <a:tc>
                  <a:txBody>
                    <a:bodyPr/>
                    <a:lstStyle/>
                    <a:p>
                      <a:pPr algn="l">
                        <a:lnSpc>
                          <a:spcPct val="95833"/>
                        </a:lnSpc>
                        <a:spcBef>
                          <a:spcPts val="1000"/>
                        </a:spcBef>
                        <a:defRPr sz="1800"/>
                      </a:pPr>
                      <a:r>
                        <a:rPr sz="1200"/>
                        <a:t>Secretary</a:t>
                      </a:r>
                    </a:p>
                  </a:txBody>
                  <a:tcPr marL="0" marR="0" marT="0" marB="0" horzOverflow="overflow"/>
                </a:tc>
                <a:tc>
                  <a:txBody>
                    <a:bodyPr/>
                    <a:lstStyle/>
                    <a:p>
                      <a:pPr algn="l">
                        <a:lnSpc>
                          <a:spcPct val="95833"/>
                        </a:lnSpc>
                        <a:spcBef>
                          <a:spcPts val="1000"/>
                        </a:spcBef>
                        <a:defRPr sz="1800"/>
                      </a:pPr>
                      <a:r>
                        <a:rPr sz="1200"/>
                        <a:t>ANSI National Accreditation Board (ANAB)</a:t>
                      </a:r>
                    </a:p>
                  </a:txBody>
                  <a:tcPr marL="0" marR="0" marT="0" marB="0" horzOverflow="overflow"/>
                </a:tc>
                <a:extLst>
                  <a:ext uri="{0D108BD9-81ED-4DB2-BD59-A6C34878D82A}">
                    <a16:rowId xmlns:a16="http://schemas.microsoft.com/office/drawing/2014/main" val="10008"/>
                  </a:ext>
                </a:extLst>
              </a:tr>
              <a:tr h="229180">
                <a:tc>
                  <a:txBody>
                    <a:bodyPr/>
                    <a:lstStyle/>
                    <a:p>
                      <a:pPr algn="l">
                        <a:lnSpc>
                          <a:spcPct val="95833"/>
                        </a:lnSpc>
                        <a:spcBef>
                          <a:spcPts val="1000"/>
                        </a:spcBef>
                        <a:defRPr u="sng"/>
                      </a:pPr>
                      <a:r>
                        <a:rPr>
                          <a:solidFill>
                            <a:srgbClr val="0000FF"/>
                          </a:solidFill>
                          <a:uFill>
                            <a:solidFill>
                              <a:srgbClr val="0000FF"/>
                            </a:solidFill>
                          </a:uFill>
                          <a:hlinkClick r:id="rId10"/>
                        </a:rPr>
                        <a:t>Marcelo, Janneth</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NIST (NVLAP) Technical Expert</a:t>
                      </a:r>
                    </a:p>
                  </a:txBody>
                  <a:tcPr marL="0" marR="0" marT="0" marB="0" horzOverflow="overflow"/>
                </a:tc>
                <a:extLst>
                  <a:ext uri="{0D108BD9-81ED-4DB2-BD59-A6C34878D82A}">
                    <a16:rowId xmlns:a16="http://schemas.microsoft.com/office/drawing/2014/main" val="10009"/>
                  </a:ext>
                </a:extLst>
              </a:tr>
              <a:tr h="229180">
                <a:tc>
                  <a:txBody>
                    <a:bodyPr/>
                    <a:lstStyle/>
                    <a:p>
                      <a:pPr algn="l">
                        <a:lnSpc>
                          <a:spcPct val="95833"/>
                        </a:lnSpc>
                        <a:spcBef>
                          <a:spcPts val="1000"/>
                        </a:spcBef>
                        <a:defRPr u="sng"/>
                      </a:pPr>
                      <a:r>
                        <a:rPr>
                          <a:solidFill>
                            <a:srgbClr val="0000FF"/>
                          </a:solidFill>
                          <a:uFill>
                            <a:solidFill>
                              <a:srgbClr val="0000FF"/>
                            </a:solidFill>
                          </a:uFill>
                          <a:hlinkClick r:id="rId11"/>
                        </a:rPr>
                        <a:t>McConnell, Megan</a:t>
                      </a:r>
                    </a:p>
                  </a:txBody>
                  <a:tcPr marL="0" marR="0" marT="0" marB="0" horzOverflow="overflow"/>
                </a:tc>
                <a:tc>
                  <a:txBody>
                    <a:bodyPr/>
                    <a:lstStyle/>
                    <a:p>
                      <a:pPr algn="l">
                        <a:lnSpc>
                          <a:spcPct val="95833"/>
                        </a:lnSpc>
                        <a:spcBef>
                          <a:spcPts val="1000"/>
                        </a:spcBef>
                        <a:defRPr sz="1800"/>
                      </a:pPr>
                      <a:r>
                        <a:rPr sz="1200"/>
                        <a:t>Vice Chair</a:t>
                      </a:r>
                    </a:p>
                  </a:txBody>
                  <a:tcPr marL="0" marR="0" marT="0" marB="0" horzOverflow="overflow"/>
                </a:tc>
                <a:tc>
                  <a:txBody>
                    <a:bodyPr/>
                    <a:lstStyle/>
                    <a:p>
                      <a:pPr algn="l">
                        <a:lnSpc>
                          <a:spcPct val="95833"/>
                        </a:lnSpc>
                        <a:spcBef>
                          <a:spcPts val="1000"/>
                        </a:spcBef>
                        <a:defRPr sz="1800"/>
                      </a:pPr>
                      <a:r>
                        <a:rPr sz="1200"/>
                        <a:t>A2LA</a:t>
                      </a:r>
                    </a:p>
                  </a:txBody>
                  <a:tcPr marL="0" marR="0" marT="0" marB="0" horzOverflow="overflow"/>
                </a:tc>
                <a:extLst>
                  <a:ext uri="{0D108BD9-81ED-4DB2-BD59-A6C34878D82A}">
                    <a16:rowId xmlns:a16="http://schemas.microsoft.com/office/drawing/2014/main" val="10010"/>
                  </a:ext>
                </a:extLst>
              </a:tr>
              <a:tr h="229180">
                <a:tc>
                  <a:txBody>
                    <a:bodyPr/>
                    <a:lstStyle/>
                    <a:p>
                      <a:pPr algn="l">
                        <a:lnSpc>
                          <a:spcPct val="95833"/>
                        </a:lnSpc>
                        <a:spcBef>
                          <a:spcPts val="1000"/>
                        </a:spcBef>
                        <a:defRPr u="sng"/>
                      </a:pPr>
                      <a:r>
                        <a:rPr>
                          <a:solidFill>
                            <a:srgbClr val="0000FF"/>
                          </a:solidFill>
                          <a:uFill>
                            <a:solidFill>
                              <a:srgbClr val="0000FF"/>
                            </a:solidFill>
                          </a:uFill>
                          <a:hlinkClick r:id="rId12"/>
                        </a:rPr>
                        <a:t>McDonald, Amanda</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NIST (NVLAP) Technical Expert</a:t>
                      </a:r>
                    </a:p>
                  </a:txBody>
                  <a:tcPr marL="0" marR="0" marT="0" marB="0" horzOverflow="overflow"/>
                </a:tc>
                <a:extLst>
                  <a:ext uri="{0D108BD9-81ED-4DB2-BD59-A6C34878D82A}">
                    <a16:rowId xmlns:a16="http://schemas.microsoft.com/office/drawing/2014/main" val="10011"/>
                  </a:ext>
                </a:extLst>
              </a:tr>
              <a:tr h="229180">
                <a:tc>
                  <a:txBody>
                    <a:bodyPr/>
                    <a:lstStyle/>
                    <a:p>
                      <a:pPr algn="l">
                        <a:lnSpc>
                          <a:spcPct val="95833"/>
                        </a:lnSpc>
                        <a:spcBef>
                          <a:spcPts val="1000"/>
                        </a:spcBef>
                        <a:defRPr u="sng"/>
                      </a:pPr>
                      <a:r>
                        <a:rPr>
                          <a:solidFill>
                            <a:srgbClr val="0000FF"/>
                          </a:solidFill>
                          <a:uFill>
                            <a:solidFill>
                              <a:srgbClr val="0000FF"/>
                            </a:solidFill>
                          </a:uFill>
                          <a:hlinkClick r:id="rId13"/>
                        </a:rPr>
                        <a:t>Nixon, Jason</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Innovation, Science and Economic Development Canada</a:t>
                      </a:r>
                    </a:p>
                  </a:txBody>
                  <a:tcPr marL="0" marR="0" marT="0" marB="0" horzOverflow="overflow"/>
                </a:tc>
                <a:extLst>
                  <a:ext uri="{0D108BD9-81ED-4DB2-BD59-A6C34878D82A}">
                    <a16:rowId xmlns:a16="http://schemas.microsoft.com/office/drawing/2014/main" val="10012"/>
                  </a:ext>
                </a:extLst>
              </a:tr>
              <a:tr h="229180">
                <a:tc>
                  <a:txBody>
                    <a:bodyPr/>
                    <a:lstStyle/>
                    <a:p>
                      <a:pPr algn="l">
                        <a:lnSpc>
                          <a:spcPct val="95833"/>
                        </a:lnSpc>
                        <a:spcBef>
                          <a:spcPts val="1000"/>
                        </a:spcBef>
                        <a:defRPr u="sng"/>
                      </a:pPr>
                      <a:r>
                        <a:rPr>
                          <a:solidFill>
                            <a:srgbClr val="0000FF"/>
                          </a:solidFill>
                          <a:uFill>
                            <a:solidFill>
                              <a:srgbClr val="0000FF"/>
                            </a:solidFill>
                          </a:uFill>
                          <a:hlinkClick r:id="rId14"/>
                        </a:rPr>
                        <a:t>Potts, Nate</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Keysight Technologies</a:t>
                      </a:r>
                    </a:p>
                  </a:txBody>
                  <a:tcPr marL="0" marR="0" marT="0" marB="0" horzOverflow="overflow"/>
                </a:tc>
                <a:extLst>
                  <a:ext uri="{0D108BD9-81ED-4DB2-BD59-A6C34878D82A}">
                    <a16:rowId xmlns:a16="http://schemas.microsoft.com/office/drawing/2014/main" val="10013"/>
                  </a:ext>
                </a:extLst>
              </a:tr>
              <a:tr h="382933">
                <a:tc>
                  <a:txBody>
                    <a:bodyPr/>
                    <a:lstStyle/>
                    <a:p>
                      <a:pPr algn="l">
                        <a:lnSpc>
                          <a:spcPct val="95833"/>
                        </a:lnSpc>
                        <a:spcBef>
                          <a:spcPts val="1000"/>
                        </a:spcBef>
                        <a:defRPr u="sng"/>
                      </a:pPr>
                      <a:r>
                        <a:rPr>
                          <a:solidFill>
                            <a:srgbClr val="0000FF"/>
                          </a:solidFill>
                          <a:uFill>
                            <a:solidFill>
                              <a:srgbClr val="0000FF"/>
                            </a:solidFill>
                          </a:uFill>
                          <a:hlinkClick r:id="rId15"/>
                        </a:rPr>
                        <a:t>Reitz, Richard</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Retlif Testing Laboratories</a:t>
                      </a:r>
                    </a:p>
                  </a:txBody>
                  <a:tcPr marL="0" marR="0" marT="0" marB="0" horzOverflow="overflow"/>
                </a:tc>
                <a:extLst>
                  <a:ext uri="{0D108BD9-81ED-4DB2-BD59-A6C34878D82A}">
                    <a16:rowId xmlns:a16="http://schemas.microsoft.com/office/drawing/2014/main" val="10014"/>
                  </a:ext>
                </a:extLst>
              </a:tr>
              <a:tr h="229180">
                <a:tc>
                  <a:txBody>
                    <a:bodyPr/>
                    <a:lstStyle/>
                    <a:p>
                      <a:pPr algn="l">
                        <a:lnSpc>
                          <a:spcPct val="95833"/>
                        </a:lnSpc>
                        <a:spcBef>
                          <a:spcPts val="1000"/>
                        </a:spcBef>
                        <a:defRPr u="sng"/>
                      </a:pPr>
                      <a:r>
                        <a:rPr>
                          <a:solidFill>
                            <a:srgbClr val="0000FF"/>
                          </a:solidFill>
                          <a:uFill>
                            <a:solidFill>
                              <a:srgbClr val="0000FF"/>
                            </a:solidFill>
                          </a:uFill>
                          <a:hlinkClick r:id="rId16"/>
                        </a:rPr>
                        <a:t>Schaefer, David</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Element Materials Technology</a:t>
                      </a:r>
                    </a:p>
                  </a:txBody>
                  <a:tcPr marL="0" marR="0" marT="0" marB="0" horzOverflow="overflow"/>
                </a:tc>
                <a:extLst>
                  <a:ext uri="{0D108BD9-81ED-4DB2-BD59-A6C34878D82A}">
                    <a16:rowId xmlns:a16="http://schemas.microsoft.com/office/drawing/2014/main" val="10015"/>
                  </a:ext>
                </a:extLst>
              </a:tr>
              <a:tr h="229180">
                <a:tc>
                  <a:txBody>
                    <a:bodyPr/>
                    <a:lstStyle/>
                    <a:p>
                      <a:pPr algn="l">
                        <a:lnSpc>
                          <a:spcPct val="95833"/>
                        </a:lnSpc>
                        <a:spcBef>
                          <a:spcPts val="1000"/>
                        </a:spcBef>
                        <a:defRPr u="sng"/>
                      </a:pPr>
                      <a:r>
                        <a:rPr>
                          <a:solidFill>
                            <a:srgbClr val="0000FF"/>
                          </a:solidFill>
                          <a:uFill>
                            <a:solidFill>
                              <a:srgbClr val="0000FF"/>
                            </a:solidFill>
                          </a:uFill>
                          <a:hlinkClick r:id="rId17"/>
                        </a:rPr>
                        <a:t>Zimmerman, Dave</a:t>
                      </a:r>
                    </a:p>
                  </a:txBody>
                  <a:tcPr marL="0" marR="0" marT="0" marB="0" horzOverflow="overflow"/>
                </a:tc>
                <a:tc>
                  <a:txBody>
                    <a:bodyPr/>
                    <a:lstStyle/>
                    <a:p>
                      <a:pPr algn="l">
                        <a:lnSpc>
                          <a:spcPct val="95833"/>
                        </a:lnSpc>
                        <a:spcBef>
                          <a:spcPts val="1000"/>
                        </a:spcBef>
                        <a:defRPr sz="1800"/>
                      </a:pPr>
                      <a:r>
                        <a:rPr sz="1200"/>
                        <a:t>Member</a:t>
                      </a:r>
                    </a:p>
                  </a:txBody>
                  <a:tcPr marL="0" marR="0" marT="0" marB="0" horzOverflow="overflow"/>
                </a:tc>
                <a:tc>
                  <a:txBody>
                    <a:bodyPr/>
                    <a:lstStyle/>
                    <a:p>
                      <a:pPr algn="l">
                        <a:lnSpc>
                          <a:spcPct val="95833"/>
                        </a:lnSpc>
                        <a:spcBef>
                          <a:spcPts val="1000"/>
                        </a:spcBef>
                        <a:defRPr sz="1800"/>
                      </a:pPr>
                      <a:r>
                        <a:rPr sz="1200"/>
                        <a:t>Spectrum EMC, LLC</a:t>
                      </a:r>
                    </a:p>
                  </a:txBody>
                  <a:tcPr marL="0" marR="0" marT="0" marB="0" horzOverflow="overflow"/>
                </a:tc>
                <a:extLst>
                  <a:ext uri="{0D108BD9-81ED-4DB2-BD59-A6C34878D82A}">
                    <a16:rowId xmlns:a16="http://schemas.microsoft.com/office/drawing/2014/main" val="10016"/>
                  </a:ext>
                </a:extLst>
              </a:tr>
            </a:tbl>
          </a:graphicData>
        </a:graphic>
      </p:graphicFrame>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ubcommittee Scope (unchanged)"/>
          <p:cNvSpPr txBox="1">
            <a:spLocks noGrp="1"/>
          </p:cNvSpPr>
          <p:nvPr>
            <p:ph type="title" idx="4294967295"/>
          </p:nvPr>
        </p:nvSpPr>
        <p:spPr>
          <a:xfrm>
            <a:off x="838200" y="1222375"/>
            <a:ext cx="10515600" cy="1325563"/>
          </a:xfrm>
          <a:prstGeom prst="rect">
            <a:avLst/>
          </a:prstGeom>
        </p:spPr>
        <p:txBody>
          <a:bodyPr>
            <a:normAutofit/>
          </a:bodyPr>
          <a:lstStyle/>
          <a:p>
            <a:r>
              <a:t>Subcommittee Scope (No changes)</a:t>
            </a:r>
          </a:p>
        </p:txBody>
      </p:sp>
      <p:sp>
        <p:nvSpPr>
          <p:cNvPr id="30" name="Subcommittee 6 provides guidance for C63 related conformity assessment activities. It works on topics related to accreditation. Representatives of accreditation bodies, certification bodies, laboratories, and regulators report on the status of C63 relate"/>
          <p:cNvSpPr txBox="1">
            <a:spLocks noGrp="1"/>
          </p:cNvSpPr>
          <p:nvPr>
            <p:ph type="body" sz="half" idx="4294967295"/>
          </p:nvPr>
        </p:nvSpPr>
        <p:spPr>
          <a:xfrm>
            <a:off x="838200" y="2547936"/>
            <a:ext cx="10515600" cy="2751139"/>
          </a:xfrm>
          <a:prstGeom prst="rect">
            <a:avLst/>
          </a:prstGeom>
        </p:spPr>
        <p:txBody>
          <a:bodyPr>
            <a:normAutofit/>
          </a:bodyPr>
          <a:lstStyle/>
          <a:p>
            <a:pPr>
              <a:defRPr i="1">
                <a:latin typeface="Arial"/>
                <a:ea typeface="Arial"/>
                <a:cs typeface="Arial"/>
                <a:sym typeface="Arial"/>
              </a:defRPr>
            </a:pPr>
            <a:r>
              <a:t>Subcommittee 6 provides guidance for C63® related conformity assessment activities. It works on topics related to accreditation. Representatives of accreditation bodies, certification bodies, laboratories, and regulators report on the status of C63® related conformity assessment activities.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ubcommittee Duties"/>
          <p:cNvSpPr txBox="1">
            <a:spLocks noGrp="1"/>
          </p:cNvSpPr>
          <p:nvPr>
            <p:ph type="title" idx="4294967295"/>
          </p:nvPr>
        </p:nvSpPr>
        <p:spPr>
          <a:xfrm>
            <a:off x="838200" y="1222375"/>
            <a:ext cx="10515600" cy="1325563"/>
          </a:xfrm>
          <a:prstGeom prst="rect">
            <a:avLst/>
          </a:prstGeom>
        </p:spPr>
        <p:txBody>
          <a:bodyPr>
            <a:normAutofit/>
          </a:bodyPr>
          <a:lstStyle/>
          <a:p>
            <a:r>
              <a:t>Subcommittee Duties</a:t>
            </a:r>
          </a:p>
        </p:txBody>
      </p:sp>
      <p:sp>
        <p:nvSpPr>
          <p:cNvPr id="33" name="C63.11 - guide for Inter-lab comparison of EMC testing - Suspended…"/>
          <p:cNvSpPr txBox="1">
            <a:spLocks noGrp="1"/>
          </p:cNvSpPr>
          <p:nvPr>
            <p:ph type="body" idx="4294967295"/>
          </p:nvPr>
        </p:nvSpPr>
        <p:spPr>
          <a:xfrm>
            <a:off x="838200" y="2547936"/>
            <a:ext cx="10515600" cy="3408364"/>
          </a:xfrm>
          <a:prstGeom prst="rect">
            <a:avLst/>
          </a:prstGeom>
        </p:spPr>
        <p:txBody>
          <a:bodyPr>
            <a:normAutofit/>
          </a:bodyPr>
          <a:lstStyle/>
          <a:p>
            <a:pPr>
              <a:lnSpc>
                <a:spcPct val="81000"/>
              </a:lnSpc>
            </a:pPr>
            <a:r>
              <a:t>C63.11 - guide for Inter-lab comparison of EMC testing - Suspended</a:t>
            </a:r>
          </a:p>
          <a:p>
            <a:pPr>
              <a:lnSpc>
                <a:spcPct val="81000"/>
              </a:lnSpc>
            </a:pPr>
            <a:endParaRPr/>
          </a:p>
          <a:p>
            <a:pPr>
              <a:lnSpc>
                <a:spcPct val="81000"/>
              </a:lnSpc>
            </a:pPr>
            <a:r>
              <a:t>C63.34 - guide Calibration of EMC Test Equipment</a:t>
            </a:r>
          </a:p>
          <a:p>
            <a:pPr>
              <a:lnSpc>
                <a:spcPct val="81000"/>
              </a:lnSpc>
            </a:pPr>
            <a:endParaRPr/>
          </a:p>
          <a:p>
            <a:pPr>
              <a:lnSpc>
                <a:spcPct val="81000"/>
              </a:lnSpc>
            </a:pPr>
            <a:endParaRPr/>
          </a:p>
          <a:p>
            <a:pPr>
              <a:lnSpc>
                <a:spcPct val="81000"/>
              </a:lnSpc>
              <a:buSzTx/>
              <a:buNone/>
            </a:pPr>
            <a:r>
              <a:t>Subcommittee is making no changes to the subcommittee scope, membership or duties.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 name="Motion to Approve: Membership, Scope and Duties"/>
          <p:cNvSpPr txBox="1"/>
          <p:nvPr/>
        </p:nvSpPr>
        <p:spPr>
          <a:xfrm>
            <a:off x="1959773" y="2862340"/>
            <a:ext cx="8272452" cy="5319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3100">
                <a:latin typeface="Times New Roman"/>
                <a:ea typeface="Times New Roman"/>
                <a:cs typeface="Times New Roman"/>
                <a:sym typeface="Times New Roman"/>
              </a:defRPr>
            </a:lvl1pPr>
          </a:lstStyle>
          <a:p>
            <a:r>
              <a:t>Motion to Approve: Membership, Scope and Duties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Meeting highlights"/>
          <p:cNvSpPr txBox="1">
            <a:spLocks noGrp="1"/>
          </p:cNvSpPr>
          <p:nvPr>
            <p:ph type="title" idx="4294967295"/>
          </p:nvPr>
        </p:nvSpPr>
        <p:spPr>
          <a:xfrm>
            <a:off x="838200" y="1303057"/>
            <a:ext cx="10515600" cy="1325564"/>
          </a:xfrm>
          <a:prstGeom prst="rect">
            <a:avLst/>
          </a:prstGeom>
        </p:spPr>
        <p:txBody>
          <a:bodyPr>
            <a:normAutofit/>
          </a:bodyPr>
          <a:lstStyle/>
          <a:p>
            <a:r>
              <a:t>Meeting highlights</a:t>
            </a:r>
          </a:p>
        </p:txBody>
      </p:sp>
      <p:sp>
        <p:nvSpPr>
          <p:cNvPr id="38" name="Meeting highlights"/>
          <p:cNvSpPr txBox="1"/>
          <p:nvPr/>
        </p:nvSpPr>
        <p:spPr>
          <a:xfrm>
            <a:off x="838200" y="2373144"/>
            <a:ext cx="10515600" cy="38436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pPr marL="571500" indent="-571500">
              <a:lnSpc>
                <a:spcPct val="81000"/>
              </a:lnSpc>
              <a:buSzPct val="100000"/>
              <a:buFont typeface="Arial"/>
              <a:buChar char="•"/>
              <a:defRPr sz="3700">
                <a:latin typeface="Times New Roman"/>
                <a:ea typeface="Times New Roman"/>
                <a:cs typeface="Times New Roman"/>
                <a:sym typeface="Times New Roman"/>
              </a:defRPr>
            </a:pPr>
            <a:r>
              <a:t>Received presentations from 3 participating accreditation bodies (A2LA, ANAB, NVLAP).</a:t>
            </a:r>
            <a:endParaRPr sz="4100"/>
          </a:p>
          <a:p>
            <a:pPr marL="571500" indent="-571500">
              <a:lnSpc>
                <a:spcPct val="81000"/>
              </a:lnSpc>
              <a:buSzPct val="100000"/>
              <a:buFont typeface="Arial"/>
              <a:buChar char="•"/>
              <a:defRPr sz="3700">
                <a:latin typeface="Times New Roman"/>
                <a:ea typeface="Times New Roman"/>
                <a:cs typeface="Times New Roman"/>
                <a:sym typeface="Times New Roman"/>
              </a:defRPr>
            </a:pPr>
            <a:r>
              <a:t>Received verbal report from ACIL, ISED Canada, NIST MRA office, and TCB Council</a:t>
            </a:r>
            <a:endParaRPr sz="4100"/>
          </a:p>
          <a:p>
            <a:pPr marL="571500" indent="-571500">
              <a:lnSpc>
                <a:spcPct val="81000"/>
              </a:lnSpc>
              <a:buSzPct val="100000"/>
              <a:buFont typeface="Arial"/>
              <a:buChar char="•"/>
              <a:defRPr sz="3700">
                <a:latin typeface="Times New Roman"/>
                <a:ea typeface="Times New Roman"/>
                <a:cs typeface="Times New Roman"/>
                <a:sym typeface="Times New Roman"/>
              </a:defRPr>
            </a:pPr>
            <a:r>
              <a:t>Received request from D. Zimmerman clarity on tolerances and characterization.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ummary  ANAB has 26 (17025), 5 (17065) CABs accredited for testing to C63 standards  A2LA - C63.4 – 325, C63.4a – 40 (footnote),  C63.5 – 18 , C63.10 – 250, C63.19 – 23, C63.26 – 184, Total C63 (325)  NVLAP – C63.4 (2014) – 61, C63.10 (2013) – 39, C63.1"/>
          <p:cNvSpPr txBox="1">
            <a:spLocks noGrp="1"/>
          </p:cNvSpPr>
          <p:nvPr>
            <p:ph type="title" idx="4294967295"/>
          </p:nvPr>
        </p:nvSpPr>
        <p:spPr>
          <a:xfrm>
            <a:off x="838200" y="1565275"/>
            <a:ext cx="10515600" cy="4672013"/>
          </a:xfrm>
          <a:prstGeom prst="rect">
            <a:avLst/>
          </a:prstGeom>
        </p:spPr>
        <p:txBody>
          <a:bodyPr>
            <a:normAutofit/>
          </a:bodyPr>
          <a:lstStyle/>
          <a:p>
            <a:pPr>
              <a:lnSpc>
                <a:spcPct val="100000"/>
              </a:lnSpc>
              <a:defRPr sz="3900"/>
            </a:pPr>
            <a:r>
              <a:t>Summary</a:t>
            </a:r>
            <a:br/>
            <a:br/>
            <a:r>
              <a:rPr sz="2100" u="sng"/>
              <a:t>ANAB</a:t>
            </a:r>
            <a:r>
              <a:rPr sz="2100"/>
              <a:t> has 33 (17025), 6 (17065) CABs accredited for testing to C63 standards</a:t>
            </a:r>
            <a:br>
              <a:rPr sz="2100"/>
            </a:br>
            <a:br>
              <a:rPr sz="2100"/>
            </a:br>
            <a:r>
              <a:rPr sz="2100" u="sng"/>
              <a:t>A2LA</a:t>
            </a:r>
            <a:r>
              <a:rPr sz="2100"/>
              <a:t> - C63.4 – 334, C63.4a – 86 (footnote), </a:t>
            </a:r>
            <a:br>
              <a:rPr sz="2100"/>
            </a:br>
            <a:r>
              <a:rPr sz="2100"/>
              <a:t>C63.5 – 17 , C63.10 – 256, C63.19 – 22, C63.26 – 186, Total C63 (343)</a:t>
            </a:r>
            <a:br>
              <a:rPr sz="2100"/>
            </a:br>
            <a:br>
              <a:rPr sz="2100"/>
            </a:br>
            <a:r>
              <a:rPr sz="2100" u="sng"/>
              <a:t>NVLAP</a:t>
            </a:r>
            <a:r>
              <a:rPr sz="2100"/>
              <a:t> – C63.4 – 52, C63.10 – 27(2013) 20(2020) 21(2020w/2023cor) 10(2020w/2023corr&amp;2024err), C63.17 – 10, C63.19 – 1, C63.26 – 20, C63.30 - 3 Total C63 (52)</a:t>
            </a:r>
            <a:br>
              <a:rPr sz="2100"/>
            </a:br>
            <a:br>
              <a:rPr sz="2100"/>
            </a:br>
            <a:r>
              <a:rPr sz="2100" u="sng"/>
              <a:t>PJLA and IAS were invited but were not in attendance and did not provide reports.</a:t>
            </a:r>
            <a:r>
              <a:rPr sz="2100"/>
              <a:t>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ummary of action items"/>
          <p:cNvSpPr txBox="1">
            <a:spLocks noGrp="1"/>
          </p:cNvSpPr>
          <p:nvPr>
            <p:ph type="title" idx="4294967295"/>
          </p:nvPr>
        </p:nvSpPr>
        <p:spPr>
          <a:xfrm>
            <a:off x="838200" y="1222374"/>
            <a:ext cx="10515600" cy="614365"/>
          </a:xfrm>
          <a:prstGeom prst="rect">
            <a:avLst/>
          </a:prstGeom>
        </p:spPr>
        <p:txBody>
          <a:bodyPr>
            <a:normAutofit/>
          </a:bodyPr>
          <a:lstStyle>
            <a:lvl1pPr defTabSz="749808">
              <a:defRPr sz="3600"/>
            </a:lvl1pPr>
          </a:lstStyle>
          <a:p>
            <a:r>
              <a:t>Summary of action items</a:t>
            </a:r>
          </a:p>
        </p:txBody>
      </p:sp>
      <p:graphicFrame>
        <p:nvGraphicFramePr>
          <p:cNvPr id="45" name="Table 2"/>
          <p:cNvGraphicFramePr/>
          <p:nvPr/>
        </p:nvGraphicFramePr>
        <p:xfrm>
          <a:off x="450112" y="1836738"/>
          <a:ext cx="10551926" cy="4248127"/>
        </p:xfrm>
        <a:graphic>
          <a:graphicData uri="http://schemas.openxmlformats.org/drawingml/2006/table">
            <a:tbl>
              <a:tblPr>
                <a:tableStyleId>{4C3C2611-4C71-4FC5-86AE-919BDF0F9419}</a:tableStyleId>
              </a:tblPr>
              <a:tblGrid>
                <a:gridCol w="1017278">
                  <a:extLst>
                    <a:ext uri="{9D8B030D-6E8A-4147-A177-3AD203B41FA5}">
                      <a16:colId xmlns:a16="http://schemas.microsoft.com/office/drawing/2014/main" val="20000"/>
                    </a:ext>
                  </a:extLst>
                </a:gridCol>
                <a:gridCol w="3967381">
                  <a:extLst>
                    <a:ext uri="{9D8B030D-6E8A-4147-A177-3AD203B41FA5}">
                      <a16:colId xmlns:a16="http://schemas.microsoft.com/office/drawing/2014/main" val="20001"/>
                    </a:ext>
                  </a:extLst>
                </a:gridCol>
                <a:gridCol w="2034553">
                  <a:extLst>
                    <a:ext uri="{9D8B030D-6E8A-4147-A177-3AD203B41FA5}">
                      <a16:colId xmlns:a16="http://schemas.microsoft.com/office/drawing/2014/main" val="20002"/>
                    </a:ext>
                  </a:extLst>
                </a:gridCol>
                <a:gridCol w="1017278">
                  <a:extLst>
                    <a:ext uri="{9D8B030D-6E8A-4147-A177-3AD203B41FA5}">
                      <a16:colId xmlns:a16="http://schemas.microsoft.com/office/drawing/2014/main" val="20003"/>
                    </a:ext>
                  </a:extLst>
                </a:gridCol>
                <a:gridCol w="1220731">
                  <a:extLst>
                    <a:ext uri="{9D8B030D-6E8A-4147-A177-3AD203B41FA5}">
                      <a16:colId xmlns:a16="http://schemas.microsoft.com/office/drawing/2014/main" val="20004"/>
                    </a:ext>
                  </a:extLst>
                </a:gridCol>
                <a:gridCol w="1294705">
                  <a:extLst>
                    <a:ext uri="{9D8B030D-6E8A-4147-A177-3AD203B41FA5}">
                      <a16:colId xmlns:a16="http://schemas.microsoft.com/office/drawing/2014/main" val="20005"/>
                    </a:ext>
                  </a:extLst>
                </a:gridCol>
              </a:tblGrid>
              <a:tr h="244549">
                <a:tc gridSpan="6">
                  <a:txBody>
                    <a:bodyPr/>
                    <a:lstStyle/>
                    <a:p>
                      <a:pPr algn="ctr">
                        <a:defRPr sz="1800"/>
                      </a:pPr>
                      <a:r>
                        <a:rPr sz="900"/>
                        <a:t>Consolidated Action Items from this meeting of SC6</a:t>
                      </a:r>
                    </a:p>
                  </a:txBody>
                  <a:tcPr marL="0" marR="0" marT="0" marB="0" anchor="ctr" horzOverflow="overflow"/>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02170">
                <a:tc>
                  <a:txBody>
                    <a:bodyPr/>
                    <a:lstStyle/>
                    <a:p>
                      <a:pPr algn="l">
                        <a:tabLst>
                          <a:tab pos="393700" algn="l"/>
                        </a:tabLst>
                        <a:defRPr sz="1800"/>
                      </a:pPr>
                      <a:r>
                        <a:rPr sz="1400"/>
                        <a:t>Action
 Item #</a:t>
                      </a:r>
                    </a:p>
                  </a:txBody>
                  <a:tcPr marL="0" marR="0" marT="0" marB="0" anchor="ctr" horzOverflow="overflow"/>
                </a:tc>
                <a:tc>
                  <a:txBody>
                    <a:bodyPr/>
                    <a:lstStyle/>
                    <a:p>
                      <a:pPr algn="l">
                        <a:defRPr sz="1800"/>
                      </a:pPr>
                      <a:r>
                        <a:rPr sz="1400"/>
                        <a:t>Subject</a:t>
                      </a:r>
                    </a:p>
                  </a:txBody>
                  <a:tcPr marL="0" marR="0" marT="0" marB="0" anchor="ctr" horzOverflow="overflow"/>
                </a:tc>
                <a:tc>
                  <a:txBody>
                    <a:bodyPr/>
                    <a:lstStyle/>
                    <a:p>
                      <a:pPr algn="l">
                        <a:defRPr sz="1800"/>
                      </a:pPr>
                      <a:r>
                        <a:rPr sz="1400"/>
                        <a:t>Responsible Person(s) </a:t>
                      </a:r>
                    </a:p>
                  </a:txBody>
                  <a:tcPr marL="0" marR="0" marT="0" marB="0" anchor="ctr" horzOverflow="overflow"/>
                </a:tc>
                <a:tc>
                  <a:txBody>
                    <a:bodyPr/>
                    <a:lstStyle/>
                    <a:p>
                      <a:pPr algn="l">
                        <a:defRPr sz="1800"/>
                      </a:pPr>
                      <a:r>
                        <a:rPr sz="1400"/>
                        <a:t>Status</a:t>
                      </a:r>
                    </a:p>
                  </a:txBody>
                  <a:tcPr marL="0" marR="0" marT="0" marB="0" anchor="ctr" horzOverflow="overflow"/>
                </a:tc>
                <a:tc>
                  <a:txBody>
                    <a:bodyPr/>
                    <a:lstStyle/>
                    <a:p>
                      <a:pPr algn="l">
                        <a:defRPr sz="1800"/>
                      </a:pPr>
                      <a:r>
                        <a:rPr sz="1400"/>
                        <a:t>Delivery
Date</a:t>
                      </a:r>
                    </a:p>
                  </a:txBody>
                  <a:tcPr marL="0" marR="0" marT="0" marB="0" anchor="ctr" horzOverflow="overflow"/>
                </a:tc>
                <a:tc>
                  <a:txBody>
                    <a:bodyPr/>
                    <a:lstStyle/>
                    <a:p>
                      <a:pPr algn="l">
                        <a:defRPr sz="1800"/>
                      </a:pPr>
                      <a:r>
                        <a:rPr sz="1400"/>
                        <a:t>Comments</a:t>
                      </a:r>
                    </a:p>
                  </a:txBody>
                  <a:tcPr marL="0" marR="0" marT="0" marB="0" anchor="ctr" horzOverflow="overflow"/>
                </a:tc>
                <a:extLst>
                  <a:ext uri="{0D108BD9-81ED-4DB2-BD59-A6C34878D82A}">
                    <a16:rowId xmlns:a16="http://schemas.microsoft.com/office/drawing/2014/main" val="10001"/>
                  </a:ext>
                </a:extLst>
              </a:tr>
              <a:tr h="733646">
                <a:tc>
                  <a:txBody>
                    <a:bodyPr/>
                    <a:lstStyle/>
                    <a:p>
                      <a:pPr algn="l">
                        <a:tabLst>
                          <a:tab pos="393700" algn="l"/>
                        </a:tabLst>
                        <a:defRPr sz="1800"/>
                      </a:pPr>
                      <a:r>
                        <a:rPr sz="1400"/>
                        <a:t>2026-10-01</a:t>
                      </a:r>
                    </a:p>
                  </a:txBody>
                  <a:tcPr marL="0" marR="0" marT="0" marB="0" horzOverflow="overflow"/>
                </a:tc>
                <a:tc>
                  <a:txBody>
                    <a:bodyPr/>
                    <a:lstStyle/>
                    <a:p>
                      <a:pPr algn="l">
                        <a:defRPr sz="1800"/>
                      </a:pPr>
                      <a:r>
                        <a:rPr sz="1400"/>
                        <a:t>Distribute C63.34 to SC6 for ballot and 4 week comment period</a:t>
                      </a:r>
                    </a:p>
                  </a:txBody>
                  <a:tcPr marL="0" marR="0" marT="0" marB="0" horzOverflow="overflow"/>
                </a:tc>
                <a:tc>
                  <a:txBody>
                    <a:bodyPr/>
                    <a:lstStyle/>
                    <a:p>
                      <a:pPr algn="l">
                        <a:defRPr sz="1800"/>
                      </a:pPr>
                      <a:r>
                        <a:rPr sz="1400"/>
                        <a:t>Randy L.</a:t>
                      </a:r>
                    </a:p>
                  </a:txBody>
                  <a:tcPr marL="0" marR="0" marT="0" marB="0" horzOverflow="overflow"/>
                </a:tc>
                <a:tc>
                  <a:txBody>
                    <a:bodyPr/>
                    <a:lstStyle/>
                    <a:p>
                      <a:pPr algn="l">
                        <a:defRPr sz="1800"/>
                      </a:pPr>
                      <a:r>
                        <a:rPr sz="1400"/>
                        <a:t>Open</a:t>
                      </a:r>
                    </a:p>
                  </a:txBody>
                  <a:tcPr marL="0" marR="0" marT="0" marB="0" horzOverflow="overflow"/>
                </a:tc>
                <a:tc>
                  <a:txBody>
                    <a:bodyPr/>
                    <a:lstStyle/>
                    <a:p>
                      <a:pPr algn="l">
                        <a:defRPr sz="1800"/>
                      </a:pPr>
                      <a:r>
                        <a:rPr sz="1400"/>
                        <a:t>10/31/26</a:t>
                      </a:r>
                    </a:p>
                  </a:txBody>
                  <a:tcPr marL="0" marR="0" marT="0" marB="0" horzOverflow="overflow"/>
                </a:tc>
                <a:tc>
                  <a:txBody>
                    <a:bodyPr/>
                    <a:lstStyle/>
                    <a:p>
                      <a:pPr algn="l">
                        <a:defRPr sz="1800"/>
                      </a:pPr>
                      <a:r>
                        <a:rPr sz="1400"/>
                        <a:t> </a:t>
                      </a:r>
                    </a:p>
                  </a:txBody>
                  <a:tcPr marL="0" marR="0" marT="0" marB="0" horzOverflow="overflow"/>
                </a:tc>
                <a:extLst>
                  <a:ext uri="{0D108BD9-81ED-4DB2-BD59-A6C34878D82A}">
                    <a16:rowId xmlns:a16="http://schemas.microsoft.com/office/drawing/2014/main" val="10002"/>
                  </a:ext>
                </a:extLst>
              </a:tr>
              <a:tr h="733646">
                <a:tc>
                  <a:txBody>
                    <a:bodyPr/>
                    <a:lstStyle/>
                    <a:p>
                      <a:pPr algn="l">
                        <a:tabLst>
                          <a:tab pos="393700" algn="l"/>
                        </a:tabLst>
                        <a:defRPr sz="1800"/>
                      </a:pPr>
                      <a:r>
                        <a:rPr sz="1400"/>
                        <a:t>2026-10-02</a:t>
                      </a:r>
                    </a:p>
                  </a:txBody>
                  <a:tcPr marL="0" marR="0" marT="0" marB="0" horzOverflow="overflow"/>
                </a:tc>
                <a:tc>
                  <a:txBody>
                    <a:bodyPr/>
                    <a:lstStyle/>
                    <a:p>
                      <a:pPr algn="l">
                        <a:defRPr sz="1800"/>
                      </a:pPr>
                      <a:r>
                        <a:rPr sz="1400"/>
                        <a:t>Bring C63.34 to SC2 for review of “characterization” as a new definition</a:t>
                      </a:r>
                    </a:p>
                  </a:txBody>
                  <a:tcPr marL="0" marR="0" marT="0" marB="0" horzOverflow="overflow"/>
                </a:tc>
                <a:tc>
                  <a:txBody>
                    <a:bodyPr/>
                    <a:lstStyle/>
                    <a:p>
                      <a:pPr algn="l">
                        <a:defRPr sz="1800"/>
                      </a:pPr>
                      <a:r>
                        <a:rPr sz="1400"/>
                        <a:t>Doug K.</a:t>
                      </a:r>
                    </a:p>
                  </a:txBody>
                  <a:tcPr marL="0" marR="0" marT="0" marB="0" horzOverflow="overflow"/>
                </a:tc>
                <a:tc>
                  <a:txBody>
                    <a:bodyPr/>
                    <a:lstStyle/>
                    <a:p>
                      <a:pPr algn="l">
                        <a:defRPr sz="1800"/>
                      </a:pPr>
                      <a:r>
                        <a:rPr sz="1400"/>
                        <a:t>Open</a:t>
                      </a:r>
                    </a:p>
                  </a:txBody>
                  <a:tcPr marL="0" marR="0" marT="0" marB="0" horzOverflow="overflow"/>
                </a:tc>
                <a:tc>
                  <a:txBody>
                    <a:bodyPr/>
                    <a:lstStyle/>
                    <a:p>
                      <a:pPr algn="l">
                        <a:defRPr sz="1800"/>
                      </a:pPr>
                      <a:r>
                        <a:rPr sz="1400"/>
                        <a:t>10/21/26</a:t>
                      </a:r>
                    </a:p>
                  </a:txBody>
                  <a:tcPr marL="0" marR="0" marT="0" marB="0" horzOverflow="overflow"/>
                </a:tc>
                <a:tc>
                  <a:txBody>
                    <a:bodyPr/>
                    <a:lstStyle/>
                    <a:p>
                      <a:pPr algn="l">
                        <a:defRPr sz="1800"/>
                      </a:pPr>
                      <a:r>
                        <a:rPr sz="1400"/>
                        <a:t> </a:t>
                      </a:r>
                    </a:p>
                  </a:txBody>
                  <a:tcPr marL="0" marR="0" marT="0" marB="0" horzOverflow="overflow"/>
                </a:tc>
                <a:extLst>
                  <a:ext uri="{0D108BD9-81ED-4DB2-BD59-A6C34878D82A}">
                    <a16:rowId xmlns:a16="http://schemas.microsoft.com/office/drawing/2014/main" val="10003"/>
                  </a:ext>
                </a:extLst>
              </a:tr>
              <a:tr h="1100470">
                <a:tc>
                  <a:txBody>
                    <a:bodyPr/>
                    <a:lstStyle/>
                    <a:p>
                      <a:pPr algn="l">
                        <a:tabLst>
                          <a:tab pos="393700" algn="l"/>
                        </a:tabLst>
                        <a:defRPr sz="1800"/>
                      </a:pPr>
                      <a:r>
                        <a:rPr sz="1400"/>
                        <a:t>2026-10-03</a:t>
                      </a:r>
                    </a:p>
                  </a:txBody>
                  <a:tcPr marL="0" marR="0" marT="0" marB="0" horzOverflow="overflow"/>
                </a:tc>
                <a:tc>
                  <a:txBody>
                    <a:bodyPr/>
                    <a:lstStyle/>
                    <a:p>
                      <a:pPr algn="l">
                        <a:defRPr sz="1800"/>
                      </a:pPr>
                      <a:r>
                        <a:rPr sz="1400"/>
                        <a:t>Recommend to SC1 and SC4 review tolerances statements in their standards to clarify “zero points” and traceability.</a:t>
                      </a:r>
                    </a:p>
                  </a:txBody>
                  <a:tcPr marL="0" marR="0" marT="0" marB="0" horzOverflow="overflow"/>
                </a:tc>
                <a:tc>
                  <a:txBody>
                    <a:bodyPr/>
                    <a:lstStyle/>
                    <a:p>
                      <a:pPr algn="l">
                        <a:defRPr sz="1800"/>
                      </a:pPr>
                      <a:r>
                        <a:rPr sz="1400"/>
                        <a:t>Doug K.</a:t>
                      </a:r>
                    </a:p>
                  </a:txBody>
                  <a:tcPr marL="0" marR="0" marT="0" marB="0" horzOverflow="overflow"/>
                </a:tc>
                <a:tc>
                  <a:txBody>
                    <a:bodyPr/>
                    <a:lstStyle/>
                    <a:p>
                      <a:pPr algn="l">
                        <a:defRPr sz="1800"/>
                      </a:pPr>
                      <a:r>
                        <a:rPr sz="1400"/>
                        <a:t>Open</a:t>
                      </a:r>
                    </a:p>
                  </a:txBody>
                  <a:tcPr marL="0" marR="0" marT="0" marB="0" horzOverflow="overflow"/>
                </a:tc>
                <a:tc>
                  <a:txBody>
                    <a:bodyPr/>
                    <a:lstStyle/>
                    <a:p>
                      <a:pPr algn="l">
                        <a:defRPr sz="1800"/>
                      </a:pPr>
                      <a:r>
                        <a:rPr sz="1400"/>
                        <a:t>10/31/26</a:t>
                      </a:r>
                    </a:p>
                  </a:txBody>
                  <a:tcPr marL="0" marR="0" marT="0" marB="0" horzOverflow="overflow"/>
                </a:tc>
                <a:tc>
                  <a:txBody>
                    <a:bodyPr/>
                    <a:lstStyle/>
                    <a:p>
                      <a:pPr algn="l">
                        <a:defRPr sz="1800"/>
                      </a:pPr>
                      <a:r>
                        <a:rPr sz="1400"/>
                        <a:t> </a:t>
                      </a:r>
                    </a:p>
                  </a:txBody>
                  <a:tcPr marL="0" marR="0" marT="0" marB="0" horzOverflow="overflow"/>
                </a:tc>
                <a:extLst>
                  <a:ext uri="{0D108BD9-81ED-4DB2-BD59-A6C34878D82A}">
                    <a16:rowId xmlns:a16="http://schemas.microsoft.com/office/drawing/2014/main" val="10004"/>
                  </a:ext>
                </a:extLst>
              </a:tr>
              <a:tr h="733646">
                <a:tc>
                  <a:txBody>
                    <a:bodyPr/>
                    <a:lstStyle/>
                    <a:p>
                      <a:pPr algn="l">
                        <a:tabLst>
                          <a:tab pos="393700" algn="l"/>
                        </a:tabLst>
                        <a:defRPr sz="1800"/>
                      </a:pPr>
                      <a:r>
                        <a:rPr sz="1400"/>
                        <a:t>2026-10-04</a:t>
                      </a:r>
                    </a:p>
                  </a:txBody>
                  <a:tcPr marL="0" marR="0" marT="0" marB="0" horzOverflow="overflow"/>
                </a:tc>
                <a:tc>
                  <a:txBody>
                    <a:bodyPr/>
                    <a:lstStyle/>
                    <a:p>
                      <a:pPr algn="l">
                        <a:defRPr sz="1800"/>
                      </a:pPr>
                      <a:r>
                        <a:rPr sz="1400"/>
                        <a:t>Reach out to H. Hodes to confirm interest after not attending 6 meetings</a:t>
                      </a:r>
                    </a:p>
                  </a:txBody>
                  <a:tcPr marL="0" marR="0" marT="0" marB="0" horzOverflow="overflow"/>
                </a:tc>
                <a:tc>
                  <a:txBody>
                    <a:bodyPr/>
                    <a:lstStyle/>
                    <a:p>
                      <a:pPr algn="l">
                        <a:defRPr sz="1800"/>
                      </a:pPr>
                      <a:r>
                        <a:rPr sz="1400"/>
                        <a:t>Randy L.</a:t>
                      </a:r>
                    </a:p>
                  </a:txBody>
                  <a:tcPr marL="0" marR="0" marT="0" marB="0" horzOverflow="overflow"/>
                </a:tc>
                <a:tc>
                  <a:txBody>
                    <a:bodyPr/>
                    <a:lstStyle/>
                    <a:p>
                      <a:pPr algn="l">
                        <a:defRPr sz="1800"/>
                      </a:pPr>
                      <a:r>
                        <a:rPr sz="1400"/>
                        <a:t>Open</a:t>
                      </a:r>
                    </a:p>
                  </a:txBody>
                  <a:tcPr marL="0" marR="0" marT="0" marB="0" horzOverflow="overflow"/>
                </a:tc>
                <a:tc>
                  <a:txBody>
                    <a:bodyPr/>
                    <a:lstStyle/>
                    <a:p>
                      <a:pPr algn="l">
                        <a:defRPr sz="1800"/>
                      </a:pPr>
                      <a:r>
                        <a:rPr sz="1400"/>
                        <a:t>10/31/26</a:t>
                      </a:r>
                    </a:p>
                  </a:txBody>
                  <a:tcPr marL="0" marR="0" marT="0" marB="0" horzOverflow="overflow"/>
                </a:tc>
                <a:tc>
                  <a:txBody>
                    <a:bodyPr/>
                    <a:lstStyle/>
                    <a:p>
                      <a:pPr algn="l">
                        <a:defRPr sz="1800"/>
                      </a:pPr>
                      <a:r>
                        <a:rPr sz="1400"/>
                        <a:t>Close, emailed 10/21/26</a:t>
                      </a:r>
                    </a:p>
                  </a:txBody>
                  <a:tcPr marL="0" marR="0" marT="0" marB="0" horzOverflow="overflow"/>
                </a:tc>
                <a:extLst>
                  <a:ext uri="{0D108BD9-81ED-4DB2-BD59-A6C34878D82A}">
                    <a16:rowId xmlns:a16="http://schemas.microsoft.com/office/drawing/2014/main" val="10005"/>
                  </a:ext>
                </a:extLst>
              </a:tr>
            </a:tbl>
          </a:graphicData>
        </a:graphic>
      </p:graphicFrame>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523</Words>
  <Application>Microsoft Office PowerPoint</Application>
  <PresentationFormat>Widescreen</PresentationFormat>
  <Paragraphs>102</Paragraphs>
  <Slides>8</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Times New Roman</vt:lpstr>
      <vt:lpstr>Office Theme</vt:lpstr>
      <vt:lpstr>Subcommittee 6 Accreditation / Conformity Assessment</vt:lpstr>
      <vt:lpstr>Subcommittee Membership</vt:lpstr>
      <vt:lpstr>Subcommittee Scope (No changes)</vt:lpstr>
      <vt:lpstr>Subcommittee Duties</vt:lpstr>
      <vt:lpstr>PowerPoint Presentation</vt:lpstr>
      <vt:lpstr>Meeting highlights</vt:lpstr>
      <vt:lpstr>Summary  ANAB has 33 (17025), 6 (17065) CABs accredited for testing to C63 standards  A2LA - C63.4 – 334, C63.4a – 86 (footnote),  C63.5 – 17 , C63.10 – 256, C63.19 – 22, C63.26 – 186, Total C63 (343)  NVLAP – C63.4 – 52, C63.10 – 27(2013) 20(2020) 21(2020w/2023cor) 10(2020w/2023corr&amp;2024err), C63.17 – 10, C63.19 – 1, C63.26 – 20, C63.30 - 3 Total C63 (52)  PJLA and IAS were invited but were not in attendance and did not provide reports. </vt:lpstr>
      <vt:lpstr>Summary of action items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Long, Randy</cp:lastModifiedBy>
  <cp:revision>1</cp:revision>
  <dcterms:modified xsi:type="dcterms:W3CDTF">2026-10-22T12:28:01Z</dcterms:modified>
</cp:coreProperties>
</file>