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20" r:id="rId4"/>
  </p:sldMasterIdLst>
  <p:notesMasterIdLst>
    <p:notesMasterId r:id="rId16"/>
  </p:notesMasterIdLst>
  <p:handoutMasterIdLst>
    <p:handoutMasterId r:id="rId17"/>
  </p:handoutMasterIdLst>
  <p:sldIdLst>
    <p:sldId id="522" r:id="rId5"/>
    <p:sldId id="553" r:id="rId6"/>
    <p:sldId id="567" r:id="rId7"/>
    <p:sldId id="568" r:id="rId8"/>
    <p:sldId id="569" r:id="rId9"/>
    <p:sldId id="571" r:id="rId10"/>
    <p:sldId id="572" r:id="rId11"/>
    <p:sldId id="566" r:id="rId12"/>
    <p:sldId id="573" r:id="rId13"/>
    <p:sldId id="574" r:id="rId14"/>
    <p:sldId id="575" r:id="rId15"/>
  </p:sldIdLst>
  <p:sldSz cx="12192000" cy="6858000"/>
  <p:notesSz cx="7023100" cy="93091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–"/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–"/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–"/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–"/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–"/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FuturaMedium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6633"/>
    <a:srgbClr val="FF33CC"/>
    <a:srgbClr val="194FA7"/>
    <a:srgbClr val="A9D3C7"/>
    <a:srgbClr val="A2CAC3"/>
    <a:srgbClr val="0000CC"/>
    <a:srgbClr val="009900"/>
    <a:srgbClr val="66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3FE102-260B-4473-8AF4-9EC637A4B0AB}" v="89" dt="2026-05-07T08:48:01.4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1" autoAdjust="0"/>
    <p:restoredTop sz="77333" autoAdjust="0"/>
  </p:normalViewPr>
  <p:slideViewPr>
    <p:cSldViewPr>
      <p:cViewPr varScale="1">
        <p:scale>
          <a:sx n="39" d="100"/>
          <a:sy n="39" d="100"/>
        </p:scale>
        <p:origin x="32" y="2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616"/>
    </p:cViewPr>
  </p:sorterViewPr>
  <p:notesViewPr>
    <p:cSldViewPr>
      <p:cViewPr>
        <p:scale>
          <a:sx n="100" d="100"/>
          <a:sy n="100" d="100"/>
        </p:scale>
        <p:origin x="-1626" y="990"/>
      </p:cViewPr>
      <p:guideLst>
        <p:guide orient="horz" pos="2933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3343" cy="465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t" anchorCtr="0" compatLnSpc="1">
            <a:prstTxWarp prst="textNoShape">
              <a:avLst/>
            </a:prstTxWarp>
          </a:bodyPr>
          <a:lstStyle>
            <a:lvl1pPr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505" y="1"/>
            <a:ext cx="3044970" cy="465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t" anchorCtr="0" compatLnSpc="1">
            <a:prstTxWarp prst="textNoShape">
              <a:avLst/>
            </a:prstTxWarp>
          </a:bodyPr>
          <a:lstStyle>
            <a:lvl1pPr algn="r"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486"/>
            <a:ext cx="3043343" cy="46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b" anchorCtr="0" compatLnSpc="1">
            <a:prstTxWarp prst="textNoShape">
              <a:avLst/>
            </a:prstTxWarp>
          </a:bodyPr>
          <a:lstStyle>
            <a:lvl1pPr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505" y="8843486"/>
            <a:ext cx="3044970" cy="46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b" anchorCtr="0" compatLnSpc="1">
            <a:prstTxWarp prst="textNoShape">
              <a:avLst/>
            </a:prstTxWarp>
          </a:bodyPr>
          <a:lstStyle>
            <a:lvl1pPr algn="r"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44687413-B1EF-4913-9032-5CDBE989C8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83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3343" cy="465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t" anchorCtr="0" compatLnSpc="1">
            <a:prstTxWarp prst="textNoShape">
              <a:avLst/>
            </a:prstTxWarp>
          </a:bodyPr>
          <a:lstStyle>
            <a:lvl1pPr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505" y="1"/>
            <a:ext cx="3044970" cy="465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t" anchorCtr="0" compatLnSpc="1">
            <a:prstTxWarp prst="textNoShape">
              <a:avLst/>
            </a:prstTxWarp>
          </a:bodyPr>
          <a:lstStyle>
            <a:lvl1pPr algn="r"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1163" y="700088"/>
            <a:ext cx="6200775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686" y="4422543"/>
            <a:ext cx="5621731" cy="4187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486"/>
            <a:ext cx="3043343" cy="46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b" anchorCtr="0" compatLnSpc="1">
            <a:prstTxWarp prst="textNoShape">
              <a:avLst/>
            </a:prstTxWarp>
          </a:bodyPr>
          <a:lstStyle>
            <a:lvl1pPr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505" y="8843486"/>
            <a:ext cx="3044970" cy="46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44" tIns="46622" rIns="93244" bIns="46622" numCol="1" anchor="b" anchorCtr="0" compatLnSpc="1">
            <a:prstTxWarp prst="textNoShape">
              <a:avLst/>
            </a:prstTxWarp>
          </a:bodyPr>
          <a:lstStyle>
            <a:lvl1pPr algn="r" defTabSz="93111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183C983F-F229-4CE7-A9C2-21653A01F3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39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1758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9262533" cy="669927"/>
          </a:xfrm>
        </p:spPr>
        <p:txBody>
          <a:bodyPr/>
          <a:lstStyle>
            <a:lvl1pPr>
              <a:defRPr sz="30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644" y="1556794"/>
            <a:ext cx="10781556" cy="4608511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801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41286"/>
            <a:ext cx="10363200" cy="669927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740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134936"/>
            <a:ext cx="9262533" cy="669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143000"/>
            <a:ext cx="10481733" cy="5029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Text Box 11"/>
          <p:cNvSpPr txBox="1">
            <a:spLocks noChangeArrowheads="1"/>
          </p:cNvSpPr>
          <p:nvPr userDrawn="1"/>
        </p:nvSpPr>
        <p:spPr bwMode="auto">
          <a:xfrm>
            <a:off x="9668934" y="6416675"/>
            <a:ext cx="266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FuturaMedium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uturaMedium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uturaMedium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uturaMedium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utura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Futura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Futura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Futura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FuturaMedium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353C16-3FD7-4B07-9097-DE9CDB30B4D3}"/>
              </a:ext>
            </a:extLst>
          </p:cNvPr>
          <p:cNvSpPr txBox="1">
            <a:spLocks/>
          </p:cNvSpPr>
          <p:nvPr userDrawn="1"/>
        </p:nvSpPr>
        <p:spPr>
          <a:xfrm>
            <a:off x="609600" y="6415090"/>
            <a:ext cx="2844800" cy="28574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b="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May 7, 2026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FB3E263-55BF-4567-8227-6B04113CFE36}"/>
              </a:ext>
            </a:extLst>
          </p:cNvPr>
          <p:cNvSpPr txBox="1">
            <a:spLocks/>
          </p:cNvSpPr>
          <p:nvPr userDrawn="1"/>
        </p:nvSpPr>
        <p:spPr>
          <a:xfrm>
            <a:off x="4165600" y="6415090"/>
            <a:ext cx="3860800" cy="2905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b="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ANSC C63</a:t>
            </a: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arajita" panose="020B0502040204020203" pitchFamily="18" charset="0"/>
                <a:ea typeface="+mn-ea"/>
                <a:cs typeface="Aparajita" panose="020B0502040204020203" pitchFamily="18" charset="0"/>
              </a:rPr>
              <a:t>©</a:t>
            </a: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 Main Committee Meeting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B09D48-A068-4F69-B366-CBABBAB406BC}"/>
              </a:ext>
            </a:extLst>
          </p:cNvPr>
          <p:cNvSpPr txBox="1">
            <a:spLocks/>
          </p:cNvSpPr>
          <p:nvPr userDrawn="1"/>
        </p:nvSpPr>
        <p:spPr>
          <a:xfrm>
            <a:off x="8737600" y="6410328"/>
            <a:ext cx="2844800" cy="2905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buChar char="–"/>
              <a:defRPr sz="2400" b="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FuturaMedium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44EAF1-6DA6-4E0C-95DE-B76C4B0BFB95}" type="slidenum">
              <a:rPr kumimoji="0" lang="en-US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/>
              <a:ea typeface="+mn-ea"/>
              <a:cs typeface="+mn-cs"/>
            </a:endParaRPr>
          </a:p>
        </p:txBody>
      </p:sp>
      <p:pic>
        <p:nvPicPr>
          <p:cNvPr id="10" name="Picture 1">
            <a:extLst>
              <a:ext uri="{FF2B5EF4-FFF2-40B4-BE49-F238E27FC236}">
                <a16:creationId xmlns:a16="http://schemas.microsoft.com/office/drawing/2014/main" id="{693915B0-187A-45EB-B537-BF3D4C11C928}"/>
              </a:ext>
            </a:extLst>
          </p:cNvPr>
          <p:cNvPicPr>
            <a:picLocks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27" y="26126"/>
            <a:ext cx="1494074" cy="149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07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Futura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4C264-F30C-4B8C-8DFD-08815F579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1124357"/>
            <a:ext cx="8915400" cy="1470025"/>
          </a:xfrm>
        </p:spPr>
        <p:txBody>
          <a:bodyPr/>
          <a:lstStyle/>
          <a:p>
            <a:r>
              <a:rPr lang="en-US" dirty="0"/>
              <a:t> FCC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93DB01-51DE-44EF-B182-9FC6E5969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2863194"/>
            <a:ext cx="6400800" cy="631826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Alfonso G. </a:t>
            </a:r>
            <a:r>
              <a:rPr lang="en-US" dirty="0" err="1">
                <a:solidFill>
                  <a:srgbClr val="0000FF"/>
                </a:solidFill>
              </a:rPr>
              <a:t>Tarditi</a:t>
            </a:r>
            <a:r>
              <a:rPr lang="en-US">
                <a:solidFill>
                  <a:srgbClr val="0000FF"/>
                </a:solidFill>
              </a:rPr>
              <a:t> 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FF0C9-E683-4489-896E-F7943E4A3D1C}"/>
              </a:ext>
            </a:extLst>
          </p:cNvPr>
          <p:cNvSpPr txBox="1"/>
          <p:nvPr/>
        </p:nvSpPr>
        <p:spPr>
          <a:xfrm>
            <a:off x="4031909" y="3763832"/>
            <a:ext cx="412818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2000" dirty="0">
                <a:latin typeface="+mn-lt"/>
              </a:rPr>
              <a:t>Laboratory Division</a:t>
            </a:r>
          </a:p>
          <a:p>
            <a:pPr algn="ctr">
              <a:buNone/>
            </a:pPr>
            <a:r>
              <a:rPr lang="en-US" sz="2000" dirty="0">
                <a:latin typeface="+mn-lt"/>
              </a:rPr>
              <a:t>Office of Engineering and Technology</a:t>
            </a:r>
          </a:p>
          <a:p>
            <a:pPr algn="ctr">
              <a:buNone/>
            </a:pPr>
            <a:r>
              <a:rPr lang="en-US" sz="2000" dirty="0">
                <a:latin typeface="+mn-lt"/>
              </a:rPr>
              <a:t>Federal Communications Commission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35F2C-1CEB-4A44-83F1-8F9B0749C603}"/>
              </a:ext>
            </a:extLst>
          </p:cNvPr>
          <p:cNvSpPr txBox="1"/>
          <p:nvPr/>
        </p:nvSpPr>
        <p:spPr>
          <a:xfrm>
            <a:off x="3200400" y="5203221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US" sz="1400" dirty="0">
                <a:latin typeface="+mn-lt"/>
              </a:rPr>
              <a:t>Note: The views expressed in this presentation are those of the authors and may not necessarily represent the views of the Federal Communications Commission.</a:t>
            </a:r>
          </a:p>
        </p:txBody>
      </p:sp>
    </p:spTree>
    <p:extLst>
      <p:ext uri="{BB962C8B-B14F-4D97-AF65-F5344CB8AC3E}">
        <p14:creationId xmlns:p14="http://schemas.microsoft.com/office/powerpoint/2010/main" val="16122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1B6F6-A611-73CC-32DC-CBF2FD519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FC120-E5EA-6457-48C5-9571745BC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36538"/>
            <a:ext cx="10896600" cy="1143000"/>
          </a:xfrm>
        </p:spPr>
        <p:txBody>
          <a:bodyPr/>
          <a:lstStyle/>
          <a:p>
            <a:r>
              <a:rPr lang="en-US" dirty="0"/>
              <a:t>What Standard Committees Can Do for the FCC Mission (III)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F9208-1610-1C5C-BA6A-F9FF99D74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56794"/>
            <a:ext cx="10363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Industry is facing a rapidly increasing number of required compliance test cases, due larger design complexity and integration of multiple transmitters operating simultaneously in the same device.</a:t>
            </a:r>
          </a:p>
          <a:p>
            <a:pPr>
              <a:lnSpc>
                <a:spcPct val="120000"/>
              </a:lnSpc>
            </a:pPr>
            <a:r>
              <a:rPr lang="en-US" dirty="0"/>
              <a:t>In most market-relevant cases, the impact/cost of RF exposure testing is dwarfing that for EMC.</a:t>
            </a:r>
          </a:p>
          <a:p>
            <a:pPr>
              <a:lnSpc>
                <a:spcPct val="120000"/>
              </a:lnSpc>
            </a:pPr>
            <a:r>
              <a:rPr lang="en-US" dirty="0"/>
              <a:t>There is a need of identifying “safe” (i.e., compliance–conservative) test reduction avenues, e.g., devising analysis-based (not statistical) scenarios that can be considered as a representative “worst-case”.</a:t>
            </a:r>
          </a:p>
          <a:p>
            <a:pPr>
              <a:lnSpc>
                <a:spcPct val="120000"/>
              </a:lnSpc>
            </a:pPr>
            <a:r>
              <a:rPr lang="en-US" dirty="0"/>
              <a:t>Another marginally developed test area is that of real-time power control to ensure time-average RF exposure compliance (some ongoing work at OET lab ).</a:t>
            </a:r>
          </a:p>
        </p:txBody>
      </p:sp>
    </p:spTree>
    <p:extLst>
      <p:ext uri="{BB962C8B-B14F-4D97-AF65-F5344CB8AC3E}">
        <p14:creationId xmlns:p14="http://schemas.microsoft.com/office/powerpoint/2010/main" val="188869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92358-BA51-F6BE-577F-1AC7BDA3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9462A-E688-D976-47AD-7CE9D36D6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52600"/>
            <a:ext cx="10058400" cy="4260305"/>
          </a:xfrm>
        </p:spPr>
        <p:txBody>
          <a:bodyPr/>
          <a:lstStyle/>
          <a:p>
            <a:r>
              <a:rPr lang="en-US" dirty="0"/>
              <a:t>Effort for integrating Technical Standards content in OET Lab. guidance for equipment is being supported by a new KDB Publication.</a:t>
            </a:r>
          </a:p>
          <a:p>
            <a:r>
              <a:rPr lang="en-US" dirty="0"/>
              <a:t>Coordination efforts </a:t>
            </a:r>
            <a:r>
              <a:rPr lang="en-US"/>
              <a:t>with the </a:t>
            </a:r>
            <a:r>
              <a:rPr lang="en-US" dirty="0"/>
              <a:t>FCC are highly encouraged before pouring efforts in a new Standard development of revision.</a:t>
            </a:r>
          </a:p>
          <a:p>
            <a:r>
              <a:rPr lang="en-US" dirty="0"/>
              <a:t>Compliance test-reduction procedures based on rigorous engineering analysis may be one of the industry’s most sought-for and impactful near-term objective. </a:t>
            </a:r>
          </a:p>
        </p:txBody>
      </p:sp>
    </p:spTree>
    <p:extLst>
      <p:ext uri="{BB962C8B-B14F-4D97-AF65-F5344CB8AC3E}">
        <p14:creationId xmlns:p14="http://schemas.microsoft.com/office/powerpoint/2010/main" val="1910977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7DFCE-1024-4B14-9F5F-A948E842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36538"/>
            <a:ext cx="95250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4BDED-C21A-4347-B7AC-B53C79F4B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56794"/>
            <a:ext cx="10363200" cy="4767806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b="1" dirty="0"/>
              <a:t>Introduction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b="1" dirty="0"/>
              <a:t>What the FCC can do for Standards Committees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b="1" dirty="0"/>
              <a:t>Features of the new KDB Pub. 231607 on Standards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b="1" dirty="0"/>
              <a:t>What Standard Committees Can Do for the FCC Mission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b="1" dirty="0"/>
              <a:t>Concluding Remarks</a:t>
            </a:r>
          </a:p>
          <a:p>
            <a:pPr marL="0" indent="0">
              <a:lnSpc>
                <a:spcPct val="120000"/>
              </a:lnSpc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8754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7DFCE-1024-4B14-9F5F-A948E842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439400" cy="1143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Introduction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4BDED-C21A-4347-B7AC-B53C79F4B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295400"/>
            <a:ext cx="9982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KDB Publication 231607 has been drafted</a:t>
            </a:r>
            <a:r>
              <a:rPr lang="en-US" b="1" baseline="30000" dirty="0">
                <a:solidFill>
                  <a:srgbClr val="FF0000"/>
                </a:solidFill>
              </a:rPr>
              <a:t>1</a:t>
            </a:r>
            <a:r>
              <a:rPr lang="en-US" dirty="0"/>
              <a:t> to provide a </a:t>
            </a:r>
            <a:r>
              <a:rPr lang="en-US" dirty="0">
                <a:solidFill>
                  <a:srgbClr val="0000FF"/>
                </a:solidFill>
              </a:rPr>
              <a:t>synoptic view </a:t>
            </a:r>
            <a:r>
              <a:rPr lang="en-US" dirty="0"/>
              <a:t>of all the Technical Standards that are referenced in the OET-published guidance. </a:t>
            </a:r>
          </a:p>
          <a:p>
            <a:pPr>
              <a:lnSpc>
                <a:spcPct val="120000"/>
              </a:lnSpc>
            </a:pPr>
            <a:r>
              <a:rPr lang="en-US" dirty="0"/>
              <a:t>This publication will be the key tool for </a:t>
            </a:r>
            <a:r>
              <a:rPr lang="en-US" dirty="0">
                <a:solidFill>
                  <a:srgbClr val="0000FF"/>
                </a:solidFill>
              </a:rPr>
              <a:t>tracking and updating </a:t>
            </a:r>
            <a:r>
              <a:rPr lang="en-US" dirty="0"/>
              <a:t>the cross-correlations between the OET Lab. guidance and the Technical Standards.</a:t>
            </a:r>
          </a:p>
          <a:p>
            <a:pPr>
              <a:lnSpc>
                <a:spcPct val="120000"/>
              </a:lnSpc>
            </a:pPr>
            <a:r>
              <a:rPr lang="en-US" dirty="0"/>
              <a:t>Emphasizes a (</a:t>
            </a:r>
            <a:r>
              <a:rPr lang="en-US" dirty="0">
                <a:solidFill>
                  <a:srgbClr val="0000FF"/>
                </a:solidFill>
              </a:rPr>
              <a:t>novel</a:t>
            </a:r>
            <a:r>
              <a:rPr lang="en-US" dirty="0"/>
              <a:t>) approach for </a:t>
            </a:r>
            <a:r>
              <a:rPr lang="en-US" dirty="0">
                <a:solidFill>
                  <a:srgbClr val="0000FF"/>
                </a:solidFill>
              </a:rPr>
              <a:t>bringing to fruition </a:t>
            </a:r>
            <a:r>
              <a:rPr lang="en-US" dirty="0"/>
              <a:t>the technical contents of the most up-to-date Technical Standards, while the process of FCC official recognition is being pursued. </a:t>
            </a: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800" b="1" baseline="30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Eyram </a:t>
            </a:r>
            <a:r>
              <a:rPr lang="en-US" sz="2000" dirty="0" err="1"/>
              <a:t>Kunawotor</a:t>
            </a:r>
            <a:r>
              <a:rPr lang="en-US" sz="2000" dirty="0"/>
              <a:t>, OET Lab., main author.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538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DA1D6-BB3D-B86C-3BD9-C4EAD208A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F8E9D-98AA-ECFE-FF69-0550F627C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439400" cy="1143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What the FCC Can Do for Standards Committees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A0F30-352B-4AC7-C922-11B0B1330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295400"/>
            <a:ext cx="9982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Establishing an easy-to-update framework for </a:t>
            </a:r>
            <a:r>
              <a:rPr lang="en-US" dirty="0">
                <a:solidFill>
                  <a:srgbClr val="0000FF"/>
                </a:solidFill>
              </a:rPr>
              <a:t>leveraging</a:t>
            </a:r>
            <a:r>
              <a:rPr lang="en-US" dirty="0"/>
              <a:t> (fully or in part) </a:t>
            </a:r>
            <a:r>
              <a:rPr lang="en-US" dirty="0">
                <a:solidFill>
                  <a:srgbClr val="0000FF"/>
                </a:solidFill>
              </a:rPr>
              <a:t>content</a:t>
            </a:r>
            <a:r>
              <a:rPr lang="en-US" dirty="0"/>
              <a:t> of Technical Standards in the </a:t>
            </a:r>
            <a:r>
              <a:rPr lang="en-US" dirty="0">
                <a:solidFill>
                  <a:srgbClr val="0000FF"/>
                </a:solidFill>
              </a:rPr>
              <a:t>equipment authorization </a:t>
            </a:r>
            <a:r>
              <a:rPr lang="en-US" dirty="0"/>
              <a:t>process, thus providing a more consistent and well-recognized guidance.</a:t>
            </a:r>
          </a:p>
          <a:p>
            <a:pPr>
              <a:lnSpc>
                <a:spcPct val="120000"/>
              </a:lnSpc>
            </a:pPr>
            <a:r>
              <a:rPr lang="en-US" dirty="0"/>
              <a:t>Helping industry in streamlining their </a:t>
            </a:r>
            <a:r>
              <a:rPr lang="en-US" dirty="0">
                <a:solidFill>
                  <a:srgbClr val="0000FF"/>
                </a:solidFill>
              </a:rPr>
              <a:t>time-to-market </a:t>
            </a:r>
            <a:r>
              <a:rPr lang="en-US" dirty="0"/>
              <a:t>process, while fostering product innovation.</a:t>
            </a:r>
          </a:p>
          <a:p>
            <a:pPr>
              <a:lnSpc>
                <a:spcPct val="120000"/>
              </a:lnSpc>
            </a:pPr>
            <a:r>
              <a:rPr lang="en-US" dirty="0"/>
              <a:t>Improved timely </a:t>
            </a:r>
            <a:r>
              <a:rPr lang="en-US" dirty="0">
                <a:solidFill>
                  <a:srgbClr val="0000FF"/>
                </a:solidFill>
              </a:rPr>
              <a:t>recognition</a:t>
            </a:r>
            <a:r>
              <a:rPr lang="en-US" dirty="0"/>
              <a:t> of the (hard and often unsung) work from the Standards Committees.</a:t>
            </a: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0000CC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aseline="30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CC"/>
                </a:solidFill>
              </a:rPr>
              <a:t>Eyram </a:t>
            </a:r>
            <a:r>
              <a:rPr lang="en-US" sz="2000" dirty="0" err="1">
                <a:solidFill>
                  <a:srgbClr val="0000CC"/>
                </a:solidFill>
              </a:rPr>
              <a:t>Kunawotor</a:t>
            </a:r>
            <a:r>
              <a:rPr lang="en-US" sz="2000" dirty="0">
                <a:solidFill>
                  <a:srgbClr val="0000CC"/>
                </a:solidFill>
              </a:rPr>
              <a:t>, OET Lab., main author) </a:t>
            </a: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DC640-2C73-090F-006F-4C95F0333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7D4A0-ABA4-9CF9-3E5B-EE5E01F4E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439400" cy="1143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Features of the New KDB Pub. 231607 on Standards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34E41-D85B-B8EB-908D-FE9B7BCD9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295400"/>
            <a:ext cx="9982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Overview of how Technical Standards </a:t>
            </a:r>
            <a:r>
              <a:rPr lang="en-US" dirty="0">
                <a:solidFill>
                  <a:srgbClr val="0000FF"/>
                </a:solidFill>
              </a:rPr>
              <a:t>impact</a:t>
            </a:r>
            <a:r>
              <a:rPr lang="en-US" dirty="0"/>
              <a:t> the equipment authorization guidance: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 list of Technical Standards, and for each of those show (via hyperlinks) which KDB Publications refer to that Standard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 list of KDB Publications, and for each of those show (via hyperlinks) which Technical Standards are referenced in the KDB Publication (example below). </a:t>
            </a: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rgbClr val="0000CC"/>
              </a:solidFill>
            </a:endParaRP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0000CC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aseline="30000" dirty="0"/>
              <a:t>1</a:t>
            </a:r>
            <a:r>
              <a:rPr lang="en-US" sz="2000" dirty="0"/>
              <a:t>Eyram </a:t>
            </a:r>
            <a:r>
              <a:rPr lang="en-US" sz="2000" dirty="0" err="1"/>
              <a:t>Kunawotor</a:t>
            </a:r>
            <a:r>
              <a:rPr lang="en-US" sz="2000" dirty="0"/>
              <a:t>, OET Lab., main author)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―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85BDAC-A119-0EBE-6774-C883B2566877}"/>
              </a:ext>
            </a:extLst>
          </p:cNvPr>
          <p:cNvSpPr txBox="1"/>
          <p:nvPr/>
        </p:nvSpPr>
        <p:spPr>
          <a:xfrm>
            <a:off x="2342072" y="4315344"/>
            <a:ext cx="2468946" cy="46166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00B050"/>
                </a:solidFill>
                <a:latin typeface="+mn-lt"/>
              </a:rPr>
              <a:t>KDB Pub. 123000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1A7104-C7C1-7ABD-BFA7-1541781841F7}"/>
              </a:ext>
            </a:extLst>
          </p:cNvPr>
          <p:cNvSpPr txBox="1"/>
          <p:nvPr/>
        </p:nvSpPr>
        <p:spPr>
          <a:xfrm>
            <a:off x="2357887" y="4872335"/>
            <a:ext cx="2468946" cy="46166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7030A0"/>
                </a:solidFill>
                <a:latin typeface="+mn-lt"/>
              </a:rPr>
              <a:t>KDB Pub. 456000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48365A-FA6A-423E-68F3-57FC171FAD48}"/>
              </a:ext>
            </a:extLst>
          </p:cNvPr>
          <p:cNvSpPr txBox="1"/>
          <p:nvPr/>
        </p:nvSpPr>
        <p:spPr>
          <a:xfrm>
            <a:off x="2400387" y="5217091"/>
            <a:ext cx="2426446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>
                <a:latin typeface="+mn-lt"/>
              </a:rPr>
              <a:t>………….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AEEE2D-F0FF-FD3D-2F7D-65F6AC0810A7}"/>
              </a:ext>
            </a:extLst>
          </p:cNvPr>
          <p:cNvSpPr txBox="1"/>
          <p:nvPr/>
        </p:nvSpPr>
        <p:spPr>
          <a:xfrm>
            <a:off x="7086600" y="4083933"/>
            <a:ext cx="2689198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+mn-lt"/>
              </a:rPr>
              <a:t>Standard ABC-2026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34BDBD-9226-73FB-4C50-459A377C8BC9}"/>
              </a:ext>
            </a:extLst>
          </p:cNvPr>
          <p:cNvSpPr txBox="1"/>
          <p:nvPr/>
        </p:nvSpPr>
        <p:spPr>
          <a:xfrm>
            <a:off x="7102415" y="4670070"/>
            <a:ext cx="2654894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+mn-lt"/>
              </a:rPr>
              <a:t>Standard DEF-2020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C6EFA6-970B-6C86-1260-91E03C521137}"/>
              </a:ext>
            </a:extLst>
          </p:cNvPr>
          <p:cNvSpPr txBox="1"/>
          <p:nvPr/>
        </p:nvSpPr>
        <p:spPr>
          <a:xfrm>
            <a:off x="7102415" y="5246237"/>
            <a:ext cx="2621230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>
                <a:latin typeface="+mn-lt"/>
              </a:rPr>
              <a:t>Standard GHI-2023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A56744F-E41C-F340-39EA-A3EBD4337382}"/>
              </a:ext>
            </a:extLst>
          </p:cNvPr>
          <p:cNvCxnSpPr>
            <a:cxnSpLocks/>
            <a:stCxn id="5" idx="3"/>
          </p:cNvCxnSpPr>
          <p:nvPr/>
        </p:nvCxnSpPr>
        <p:spPr bwMode="auto">
          <a:xfrm flipV="1">
            <a:off x="4811018" y="4267200"/>
            <a:ext cx="2275582" cy="278977"/>
          </a:xfrm>
          <a:prstGeom prst="straightConnector1">
            <a:avLst/>
          </a:prstGeom>
          <a:ln>
            <a:solidFill>
              <a:srgbClr val="00B050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335D232-3541-569B-4AAE-0F3D6E8754EA}"/>
              </a:ext>
            </a:extLst>
          </p:cNvPr>
          <p:cNvCxnSpPr>
            <a:cxnSpLocks/>
            <a:stCxn id="5" idx="3"/>
          </p:cNvCxnSpPr>
          <p:nvPr/>
        </p:nvCxnSpPr>
        <p:spPr bwMode="auto">
          <a:xfrm>
            <a:off x="4811018" y="4546177"/>
            <a:ext cx="2259767" cy="383232"/>
          </a:xfrm>
          <a:prstGeom prst="straightConnector1">
            <a:avLst/>
          </a:prstGeom>
          <a:ln>
            <a:solidFill>
              <a:srgbClr val="00B050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89334E-E53A-5DC5-BAEB-CD8AB5261153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4826833" y="4419600"/>
            <a:ext cx="2259767" cy="683568"/>
          </a:xfrm>
          <a:prstGeom prst="straightConnector1">
            <a:avLst/>
          </a:prstGeom>
          <a:ln>
            <a:solidFill>
              <a:srgbClr val="7030A0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EBEBEEF-51E2-5D6D-0FAE-BBD85F11DF41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4826833" y="5103168"/>
            <a:ext cx="2275582" cy="383232"/>
          </a:xfrm>
          <a:prstGeom prst="straightConnector1">
            <a:avLst/>
          </a:prstGeom>
          <a:ln>
            <a:solidFill>
              <a:srgbClr val="7030A0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95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2BDC5-9309-C6B5-D270-354DC385F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B3BE0-D2E2-E42F-224D-A5CBF8EA0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439400" cy="1143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Features of the New KDB Pub. 231607 on Standards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E6CEE-9D81-983B-9528-EEF1AA437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295400"/>
            <a:ext cx="9982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All KDB publications that refer to Technical Standards </a:t>
            </a:r>
            <a:r>
              <a:rPr lang="en-US" dirty="0">
                <a:solidFill>
                  <a:srgbClr val="0000FF"/>
                </a:solidFill>
              </a:rPr>
              <a:t>will be revised </a:t>
            </a:r>
            <a:r>
              <a:rPr lang="en-US" dirty="0"/>
              <a:t>to remove the </a:t>
            </a:r>
            <a:r>
              <a:rPr lang="en-US" dirty="0">
                <a:solidFill>
                  <a:srgbClr val="0000FF"/>
                </a:solidFill>
              </a:rPr>
              <a:t>edition year</a:t>
            </a:r>
            <a:r>
              <a:rPr lang="en-US" dirty="0"/>
              <a:t>; for example, instead of “</a:t>
            </a:r>
            <a:r>
              <a:rPr lang="en-US" dirty="0">
                <a:solidFill>
                  <a:srgbClr val="0000FF"/>
                </a:solidFill>
              </a:rPr>
              <a:t>C63.10-2013</a:t>
            </a:r>
            <a:r>
              <a:rPr lang="en-US" dirty="0"/>
              <a:t>” there will be just “</a:t>
            </a:r>
            <a:r>
              <a:rPr lang="en-US" dirty="0">
                <a:solidFill>
                  <a:srgbClr val="0000FF"/>
                </a:solidFill>
              </a:rPr>
              <a:t>C63.10</a:t>
            </a:r>
            <a:r>
              <a:rPr lang="en-US" dirty="0"/>
              <a:t>”. </a:t>
            </a:r>
          </a:p>
          <a:p>
            <a:pPr>
              <a:lnSpc>
                <a:spcPct val="120000"/>
              </a:lnSpc>
            </a:pPr>
            <a:r>
              <a:rPr lang="en-US" dirty="0"/>
              <a:t>The reference to a Standard will </a:t>
            </a:r>
            <a:r>
              <a:rPr lang="en-US" dirty="0">
                <a:solidFill>
                  <a:srgbClr val="0000FF"/>
                </a:solidFill>
              </a:rPr>
              <a:t>point to the new KDB Pub. 231607 </a:t>
            </a:r>
            <a:r>
              <a:rPr lang="en-US" dirty="0"/>
              <a:t>to identify the most </a:t>
            </a:r>
            <a:r>
              <a:rPr lang="en-US" dirty="0">
                <a:solidFill>
                  <a:srgbClr val="0000FF"/>
                </a:solidFill>
              </a:rPr>
              <a:t>up‑to‑date </a:t>
            </a:r>
            <a:r>
              <a:rPr lang="en-US" dirty="0"/>
              <a:t>applicable </a:t>
            </a:r>
            <a:r>
              <a:rPr lang="en-US" dirty="0">
                <a:solidFill>
                  <a:srgbClr val="0000FF"/>
                </a:solidFill>
              </a:rPr>
              <a:t>version</a:t>
            </a:r>
            <a:r>
              <a:rPr lang="en-US" dirty="0"/>
              <a:t>. </a:t>
            </a:r>
          </a:p>
          <a:p>
            <a:pPr>
              <a:lnSpc>
                <a:spcPct val="120000"/>
              </a:lnSpc>
            </a:pPr>
            <a:r>
              <a:rPr lang="en-US" dirty="0"/>
              <a:t>This will allow for </a:t>
            </a:r>
            <a:r>
              <a:rPr lang="en-US" dirty="0">
                <a:solidFill>
                  <a:srgbClr val="0000FF"/>
                </a:solidFill>
              </a:rPr>
              <a:t>efficient updates </a:t>
            </a:r>
            <a:r>
              <a:rPr lang="en-US" dirty="0"/>
              <a:t>(i.e., by revising only KDB 231607) when a new edition of a Standard is released.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rgbClr val="0000FF"/>
                </a:solidFill>
              </a:rPr>
              <a:t>Exceptions</a:t>
            </a:r>
            <a:r>
              <a:rPr lang="en-US" dirty="0"/>
              <a:t> may be considered, and noted accordingly, if the guidance specifically requires content of an older standard.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olidFill>
                <a:srgbClr val="0000CC"/>
              </a:solidFill>
            </a:endParaRPr>
          </a:p>
          <a:p>
            <a:pPr>
              <a:lnSpc>
                <a:spcPct val="120000"/>
              </a:lnSpc>
            </a:pPr>
            <a:endParaRPr lang="en-US" dirty="0">
              <a:solidFill>
                <a:srgbClr val="0000CC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0000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8493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ECE91-D77E-AA08-18B3-94B07DD20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9C6A0-4BFA-34C7-69C1-9261F65D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439400" cy="1143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/>
              <a:t>Features of the New KDB Pub. 231607 on Standards (III)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62CD9-6662-1F7D-8490-B72848FD7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400"/>
            <a:ext cx="8077200" cy="3048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All Technical Standards referenced in KDB publications have been categorizes in the new </a:t>
            </a:r>
            <a:r>
              <a:rPr lang="en-US" dirty="0">
                <a:solidFill>
                  <a:srgbClr val="0000FF"/>
                </a:solidFill>
              </a:rPr>
              <a:t>KDB Publication 231607</a:t>
            </a:r>
            <a:r>
              <a:rPr lang="en-US" dirty="0"/>
              <a:t>, showing their function (e.g., “Site Validation”, “Laboratory and TCB Recognition’, etc.):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Incorporated by reference with relevant Rule parts (presently, 14 Standards)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Not incorporated by reference but applicable as cited (presently, 10 Standards)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FCC-published measurement methods (e.g., MP-5)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38B368-8FDD-B674-221C-1A297053C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00" y="1379538"/>
            <a:ext cx="3594222" cy="36086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0160E87-B308-2A5C-A296-9BD9F545A46E}"/>
              </a:ext>
            </a:extLst>
          </p:cNvPr>
          <p:cNvSpPr txBox="1"/>
          <p:nvPr/>
        </p:nvSpPr>
        <p:spPr>
          <a:xfrm>
            <a:off x="7924801" y="5200650"/>
            <a:ext cx="41815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kumimoji="0" 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+mn-cs"/>
              </a:rPr>
              <a:t>Example. KDB Pubs. that reference Standards incorporated by reference.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774528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7DFCE-1024-4B14-9F5F-A948E842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591800" cy="1143000"/>
          </a:xfrm>
        </p:spPr>
        <p:txBody>
          <a:bodyPr/>
          <a:lstStyle/>
          <a:p>
            <a:r>
              <a:rPr lang="en-US" dirty="0"/>
              <a:t>What Standard Committees Can Do for the FCC Mission (I)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4BDED-C21A-4347-B7AC-B53C79F4B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794"/>
            <a:ext cx="10744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Coordination, coordination, coordination…</a:t>
            </a:r>
          </a:p>
          <a:p>
            <a:pPr>
              <a:lnSpc>
                <a:spcPct val="120000"/>
              </a:lnSpc>
            </a:pPr>
            <a:r>
              <a:rPr lang="en-US" dirty="0"/>
              <a:t>Regulators </a:t>
            </a:r>
            <a:r>
              <a:rPr lang="en-US" dirty="0">
                <a:solidFill>
                  <a:srgbClr val="0000FF"/>
                </a:solidFill>
              </a:rPr>
              <a:t>do not intend </a:t>
            </a:r>
            <a:r>
              <a:rPr lang="en-US" dirty="0"/>
              <a:t>to control consensus-based Standards Committee activities however…</a:t>
            </a:r>
          </a:p>
          <a:p>
            <a:pPr>
              <a:lnSpc>
                <a:spcPct val="120000"/>
              </a:lnSpc>
            </a:pPr>
            <a:r>
              <a:rPr lang="en-US" dirty="0"/>
              <a:t>…</a:t>
            </a:r>
            <a:r>
              <a:rPr lang="en-US" dirty="0">
                <a:solidFill>
                  <a:srgbClr val="0000FF"/>
                </a:solidFill>
              </a:rPr>
              <a:t>coordination is vital</a:t>
            </a:r>
            <a:r>
              <a:rPr lang="en-US" dirty="0"/>
              <a:t>: certainly, one wants to avoid that a Standard and an NRPM (Notice of Proposed Rulemaking) are pointing in different directions.</a:t>
            </a:r>
          </a:p>
          <a:p>
            <a:pPr>
              <a:lnSpc>
                <a:spcPct val="120000"/>
              </a:lnSpc>
            </a:pPr>
            <a:r>
              <a:rPr lang="en-US" dirty="0"/>
              <a:t>That may generate confusion in the industry; industry ultimately cares about a smooth sailing towards equipment authorization.</a:t>
            </a:r>
          </a:p>
          <a:p>
            <a:pPr>
              <a:lnSpc>
                <a:spcPct val="120000"/>
              </a:lnSpc>
            </a:pPr>
            <a:r>
              <a:rPr lang="en-US" dirty="0"/>
              <a:t>For example, some early coordination efforts along these lines have been pursued by the OET Lab. for the area of Wireless Power Transfer: the main point was to stress the need of focusing on leakage field limits, not device power.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3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66596-5403-D1D5-37A2-895C97B04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D3C1F-EBBF-9C99-13FA-24889177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6538"/>
            <a:ext cx="10591800" cy="1143000"/>
          </a:xfrm>
        </p:spPr>
        <p:txBody>
          <a:bodyPr/>
          <a:lstStyle/>
          <a:p>
            <a:r>
              <a:rPr lang="en-US" dirty="0"/>
              <a:t>What Standard Committees Can Do for the FCC Mission (II)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7790A-2BDE-4C72-372A-DAC91F837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56794"/>
            <a:ext cx="9982200" cy="47678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For example, </a:t>
            </a:r>
            <a:r>
              <a:rPr lang="en-US" dirty="0">
                <a:solidFill>
                  <a:srgbClr val="0000FF"/>
                </a:solidFill>
              </a:rPr>
              <a:t>some early coordination </a:t>
            </a:r>
            <a:r>
              <a:rPr lang="en-US" dirty="0"/>
              <a:t>efforts along these lines have been pursued by the OET Lab. for Wireless Power Transfer (WPT) devices. </a:t>
            </a:r>
          </a:p>
          <a:p>
            <a:pPr>
              <a:lnSpc>
                <a:spcPct val="120000"/>
              </a:lnSpc>
            </a:pPr>
            <a:r>
              <a:rPr lang="en-US" dirty="0"/>
              <a:t>As discussed in KDB 680106, the </a:t>
            </a:r>
            <a:r>
              <a:rPr lang="en-US" dirty="0">
                <a:solidFill>
                  <a:srgbClr val="0000FF"/>
                </a:solidFill>
              </a:rPr>
              <a:t>focus of compliance </a:t>
            </a:r>
            <a:r>
              <a:rPr lang="en-US" dirty="0"/>
              <a:t>is based on </a:t>
            </a:r>
            <a:r>
              <a:rPr lang="en-US" dirty="0">
                <a:solidFill>
                  <a:srgbClr val="0000FF"/>
                </a:solidFill>
              </a:rPr>
              <a:t>leakage field strength</a:t>
            </a:r>
            <a:r>
              <a:rPr lang="en-US" dirty="0"/>
              <a:t>; the actual nominal power of the device is not a key parameter.</a:t>
            </a:r>
          </a:p>
          <a:p>
            <a:pPr>
              <a:lnSpc>
                <a:spcPct val="120000"/>
              </a:lnSpc>
            </a:pPr>
            <a:r>
              <a:rPr lang="en-US" dirty="0"/>
              <a:t>In general, from both EMC and RF exposure perspectives, the end-use of the transferred energy to the receiver is not a compliance concern: for instance, an induction cooker hob or an EV charger are treated the same way.</a:t>
            </a:r>
          </a:p>
          <a:p>
            <a:pPr>
              <a:lnSpc>
                <a:spcPct val="120000"/>
              </a:lnSpc>
            </a:pPr>
            <a:r>
              <a:rPr lang="en-US" dirty="0"/>
              <a:t>Thus, ultimately a WPT is treated just like any other radio, the only difference may be in Part 18 allowances when using ISM frequencies (for a given energy, all photons “look” the same, regardless of their end-use).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68584"/>
      </p:ext>
    </p:extLst>
  </p:cSld>
  <p:clrMapOvr>
    <a:masterClrMapping/>
  </p:clrMapOvr>
</p:sld>
</file>

<file path=ppt/theme/theme1.xml><?xml version="1.0" encoding="utf-8"?>
<a:theme xmlns:a="http://schemas.openxmlformats.org/drawingml/2006/main" name="1_Lines">
  <a:themeElements>
    <a:clrScheme name="Line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ct val="0"/>
          </a:spcAft>
          <a:buClrTx/>
          <a:buSzTx/>
          <a:buNone/>
          <a:tabLst/>
          <a:defRPr sz="1200" dirty="0"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Medium" pitchFamily="34" charset="0"/>
          </a:defRPr>
        </a:defPPr>
      </a:lstStyle>
    </a:lnDef>
  </a:objectDefaults>
  <a:extraClrSchemeLst>
    <a:extraClrScheme>
      <a:clrScheme name="Line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e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e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e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" id="{E8A13996-5D92-47E8-BE22-D38A08E26B57}" vid="{91D5C8F4-1F16-4DE3-8A86-143C3C52E82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501AF06760664FA20E182A4F267F07" ma:contentTypeVersion="9" ma:contentTypeDescription="Create a new document." ma:contentTypeScope="" ma:versionID="8b4f92116e8fb34e09124808de2118bc">
  <xsd:schema xmlns:xsd="http://www.w3.org/2001/XMLSchema" xmlns:xs="http://www.w3.org/2001/XMLSchema" xmlns:p="http://schemas.microsoft.com/office/2006/metadata/properties" xmlns:ns3="c3689da1-c811-4dd1-a58e-7388be9d49c8" xmlns:ns4="01f85d5f-0629-4b52-9ca4-3b6deb51d6c7" targetNamespace="http://schemas.microsoft.com/office/2006/metadata/properties" ma:root="true" ma:fieldsID="0f425930dd2b43d92f514bfedbef8c02" ns3:_="" ns4:_="">
    <xsd:import namespace="c3689da1-c811-4dd1-a58e-7388be9d49c8"/>
    <xsd:import namespace="01f85d5f-0629-4b52-9ca4-3b6deb51d6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689da1-c811-4dd1-a58e-7388be9d4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85d5f-0629-4b52-9ca4-3b6deb51d6c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4B0F6E-137B-4AFF-9943-86BCD40546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4748BB-6B20-43D7-9605-8C2736188F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B8E29B5-E68B-4073-85A2-63D263E280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689da1-c811-4dd1-a58e-7388be9d49c8"/>
    <ds:schemaRef ds:uri="01f85d5f-0629-4b52-9ca4-3b6deb51d6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1034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Aparajita</vt:lpstr>
      <vt:lpstr>Arial</vt:lpstr>
      <vt:lpstr>FuturaMedium</vt:lpstr>
      <vt:lpstr>Times New Roman</vt:lpstr>
      <vt:lpstr>1_Lines</vt:lpstr>
      <vt:lpstr> FCC Summary</vt:lpstr>
      <vt:lpstr>Contents</vt:lpstr>
      <vt:lpstr>Introduction</vt:lpstr>
      <vt:lpstr>What the FCC Can Do for Standards Committees</vt:lpstr>
      <vt:lpstr>Features of the New KDB Pub. 231607 on Standards (I)</vt:lpstr>
      <vt:lpstr>Features of the New KDB Pub. 231607 on Standards (II)</vt:lpstr>
      <vt:lpstr>Features of the New KDB Pub. 231607 on Standards (III)</vt:lpstr>
      <vt:lpstr>What Standard Committees Can Do for the FCC Mission (I)</vt:lpstr>
      <vt:lpstr>What Standard Committees Can Do for the FCC Mission (II)</vt:lpstr>
      <vt:lpstr>What Standard Committees Can Do for the FCC Mission (III)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2019-11-06T00:40:08Z</dcterms:created>
  <dcterms:modified xsi:type="dcterms:W3CDTF">2026-05-07T12:41:56Z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0x0101002F501AF06760664FA20E182A4F267F07</vt:lpwstr>
  </property>
</Properties>
</file>