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b="def" i="def"/>
      <a:tcStyle>
        <a:tcBdr/>
        <a:fill>
          <a:solidFill>
            <a:srgbClr val="FFFFFF"/>
          </a:solidFill>
        </a:fill>
      </a:tcStyle>
    </a:band2H>
    <a:firstCo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0" name="Shape 20"/>
          <p:cNvSpPr/>
          <p:nvPr>
            <p:ph type="sldImg"/>
          </p:nvPr>
        </p:nvSpPr>
        <p:spPr>
          <a:xfrm>
            <a:off x="1143000" y="685800"/>
            <a:ext cx="4572000" cy="3429000"/>
          </a:xfrm>
          <a:prstGeom prst="rect">
            <a:avLst/>
          </a:prstGeom>
        </p:spPr>
        <p:txBody>
          <a:bodyPr/>
          <a:lstStyle/>
          <a:p>
            <a:pPr/>
          </a:p>
        </p:txBody>
      </p:sp>
      <p:sp>
        <p:nvSpPr>
          <p:cNvPr id="21" name="Shape 2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Calibri"/>
      </a:defRPr>
    </a:lvl1pPr>
    <a:lvl2pPr indent="228600" latinLnBrk="0">
      <a:spcBef>
        <a:spcPts val="400"/>
      </a:spcBef>
      <a:defRPr sz="1200">
        <a:latin typeface="+mn-lt"/>
        <a:ea typeface="+mn-ea"/>
        <a:cs typeface="+mn-cs"/>
        <a:sym typeface="Calibri"/>
      </a:defRPr>
    </a:lvl2pPr>
    <a:lvl3pPr indent="457200" latinLnBrk="0">
      <a:spcBef>
        <a:spcPts val="400"/>
      </a:spcBef>
      <a:defRPr sz="1200">
        <a:latin typeface="+mn-lt"/>
        <a:ea typeface="+mn-ea"/>
        <a:cs typeface="+mn-cs"/>
        <a:sym typeface="Calibri"/>
      </a:defRPr>
    </a:lvl3pPr>
    <a:lvl4pPr indent="685800" latinLnBrk="0">
      <a:spcBef>
        <a:spcPts val="400"/>
      </a:spcBef>
      <a:defRPr sz="1200">
        <a:latin typeface="+mn-lt"/>
        <a:ea typeface="+mn-ea"/>
        <a:cs typeface="+mn-cs"/>
        <a:sym typeface="Calibri"/>
      </a:defRPr>
    </a:lvl4pPr>
    <a:lvl5pPr indent="914400" latinLnBrk="0">
      <a:spcBef>
        <a:spcPts val="400"/>
      </a:spcBef>
      <a:defRPr sz="1200">
        <a:latin typeface="+mn-lt"/>
        <a:ea typeface="+mn-ea"/>
        <a:cs typeface="+mn-cs"/>
        <a:sym typeface="Calibri"/>
      </a:defRPr>
    </a:lvl5pPr>
    <a:lvl6pPr indent="1143000" latinLnBrk="0">
      <a:spcBef>
        <a:spcPts val="400"/>
      </a:spcBef>
      <a:defRPr sz="1200">
        <a:latin typeface="+mn-lt"/>
        <a:ea typeface="+mn-ea"/>
        <a:cs typeface="+mn-cs"/>
        <a:sym typeface="Calibri"/>
      </a:defRPr>
    </a:lvl6pPr>
    <a:lvl7pPr indent="1371600" latinLnBrk="0">
      <a:spcBef>
        <a:spcPts val="400"/>
      </a:spcBef>
      <a:defRPr sz="1200">
        <a:latin typeface="+mn-lt"/>
        <a:ea typeface="+mn-ea"/>
        <a:cs typeface="+mn-cs"/>
        <a:sym typeface="Calibri"/>
      </a:defRPr>
    </a:lvl7pPr>
    <a:lvl8pPr indent="1600200" latinLnBrk="0">
      <a:spcBef>
        <a:spcPts val="400"/>
      </a:spcBef>
      <a:defRPr sz="1200">
        <a:latin typeface="+mn-lt"/>
        <a:ea typeface="+mn-ea"/>
        <a:cs typeface="+mn-cs"/>
        <a:sym typeface="Calibri"/>
      </a:defRPr>
    </a:lvl8pPr>
    <a:lvl9pPr indent="1828800" latinLnBrk="0">
      <a:spcBef>
        <a:spcPts val="400"/>
      </a:spcBef>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Accredited Standards Committee  C63® - EMC"/>
          <p:cNvSpPr txBox="1"/>
          <p:nvPr/>
        </p:nvSpPr>
        <p:spPr>
          <a:xfrm>
            <a:off x="2522220" y="117474"/>
            <a:ext cx="7147560" cy="968712"/>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ctr">
              <a:lnSpc>
                <a:spcPct val="90000"/>
              </a:lnSpc>
              <a:defRPr b="1" sz="3200">
                <a:latin typeface="Times New Roman"/>
                <a:ea typeface="Times New Roman"/>
                <a:cs typeface="Times New Roman"/>
                <a:sym typeface="Times New Roman"/>
              </a:defRPr>
            </a:pPr>
            <a:r>
              <a:t>Accredited Standards Committee </a:t>
            </a:r>
            <a:br/>
            <a:r>
              <a:t>C63</a:t>
            </a:r>
            <a:r>
              <a:rPr baseline="30000"/>
              <a:t>®</a:t>
            </a:r>
            <a:r>
              <a:t> - EMC</a:t>
            </a:r>
            <a:r>
              <a:rPr b="0"/>
              <a:t> </a:t>
            </a:r>
          </a:p>
        </p:txBody>
      </p:sp>
      <p:pic>
        <p:nvPicPr>
          <p:cNvPr id="3" name="image.png" descr="image.png"/>
          <p:cNvPicPr>
            <a:picLocks noChangeAspect="1"/>
          </p:cNvPicPr>
          <p:nvPr/>
        </p:nvPicPr>
        <p:blipFill>
          <a:blip r:embed="rId2">
            <a:extLst/>
          </a:blip>
          <a:srcRect l="0" t="0" r="5262" b="0"/>
          <a:stretch>
            <a:fillRect/>
          </a:stretch>
        </p:blipFill>
        <p:spPr>
          <a:xfrm>
            <a:off x="374650" y="177800"/>
            <a:ext cx="1447800" cy="763588"/>
          </a:xfrm>
          <a:prstGeom prst="rect">
            <a:avLst/>
          </a:prstGeom>
          <a:ln w="12700">
            <a:miter lim="400000"/>
          </a:ln>
        </p:spPr>
      </p:pic>
      <p:sp>
        <p:nvSpPr>
          <p:cNvPr id="4" name="Line"/>
          <p:cNvSpPr/>
          <p:nvPr/>
        </p:nvSpPr>
        <p:spPr>
          <a:xfrm>
            <a:off x="0" y="1219200"/>
            <a:ext cx="12192000" cy="0"/>
          </a:xfrm>
          <a:prstGeom prst="line">
            <a:avLst/>
          </a:prstGeom>
          <a:ln w="28575">
            <a:solidFill>
              <a:srgbClr val="FF0000"/>
            </a:solidFill>
          </a:ln>
        </p:spPr>
        <p:txBody>
          <a:bodyPr lIns="45718" tIns="45718" rIns="45718" bIns="45718"/>
          <a:lstStyle/>
          <a:p>
            <a:pPr/>
          </a:p>
        </p:txBody>
      </p:sp>
      <p:sp>
        <p:nvSpPr>
          <p:cNvPr id="5" name="Title Text"/>
          <p:cNvSpPr txBox="1"/>
          <p:nvPr>
            <p:ph type="title"/>
          </p:nvPr>
        </p:nvSpPr>
        <p:spPr>
          <a:xfrm>
            <a:off x="1826683" y="769937"/>
            <a:ext cx="9753601" cy="16684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lstStyle/>
          <a:p>
            <a:pPr/>
            <a:r>
              <a:t>Title Text</a:t>
            </a:r>
          </a:p>
        </p:txBody>
      </p:sp>
      <p:sp>
        <p:nvSpPr>
          <p:cNvPr id="6" name="Body Level One…"/>
          <p:cNvSpPr txBox="1"/>
          <p:nvPr>
            <p:ph type="body" idx="1"/>
          </p:nvPr>
        </p:nvSpPr>
        <p:spPr>
          <a:xfrm>
            <a:off x="6805083" y="2438400"/>
            <a:ext cx="4775201" cy="4419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lstStyle/>
          <a:p>
            <a:pPr/>
            <a:r>
              <a:t>Body Level One</a:t>
            </a:r>
          </a:p>
          <a:p>
            <a:pPr lvl="1"/>
            <a:r>
              <a:t>Body Level Two</a:t>
            </a:r>
          </a:p>
          <a:p>
            <a:pPr lvl="2"/>
            <a:r>
              <a:t>Body Level Three</a:t>
            </a:r>
          </a:p>
          <a:p>
            <a:pPr lvl="3"/>
            <a:r>
              <a:t>Body Level Four</a:t>
            </a:r>
          </a:p>
          <a:p>
            <a:pPr lvl="4"/>
            <a:r>
              <a:t>Body Level Five</a:t>
            </a:r>
          </a:p>
        </p:txBody>
      </p:sp>
      <p:sp>
        <p:nvSpPr>
          <p:cNvPr id="7" name="Slide Number"/>
          <p:cNvSpPr txBox="1"/>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98989"/>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Times New Roman"/>
          <a:ea typeface="Times New Roman"/>
          <a:cs typeface="Times New Roman"/>
          <a:sym typeface="Times New Roman"/>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Times New Roman"/>
          <a:ea typeface="Times New Roman"/>
          <a:cs typeface="Times New Roman"/>
          <a:sym typeface="Times New Roman"/>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Times New Roman"/>
          <a:ea typeface="Times New Roman"/>
          <a:cs typeface="Times New Roman"/>
          <a:sym typeface="Times New Roman"/>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Times New Roman"/>
          <a:ea typeface="Times New Roman"/>
          <a:cs typeface="Times New Roman"/>
          <a:sym typeface="Times New Roman"/>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Times New Roman"/>
          <a:ea typeface="Times New Roman"/>
          <a:cs typeface="Times New Roman"/>
          <a:sym typeface="Times New Roman"/>
        </a:defRPr>
      </a:lvl5pPr>
      <a:lvl6pPr marL="0" marR="0" indent="2286000" algn="l" defTabSz="914400" rtl="0" latinLnBrk="0">
        <a:lnSpc>
          <a:spcPct val="90000"/>
        </a:lnSpc>
        <a:spcBef>
          <a:spcPts val="1000"/>
        </a:spcBef>
        <a:spcAft>
          <a:spcPts val="0"/>
        </a:spcAft>
        <a:buClrTx/>
        <a:buSzTx/>
        <a:buFont typeface="Arial"/>
        <a:buNone/>
        <a:tabLst/>
        <a:defRPr b="0" baseline="0" cap="none" i="0" spc="0" strike="noStrike" sz="2800" u="none">
          <a:solidFill>
            <a:srgbClr val="000000"/>
          </a:solidFill>
          <a:uFillTx/>
          <a:latin typeface="Times New Roman"/>
          <a:ea typeface="Times New Roman"/>
          <a:cs typeface="Times New Roman"/>
          <a:sym typeface="Times New Roman"/>
        </a:defRPr>
      </a:lvl6pPr>
      <a:lvl7pPr marL="0" marR="0" indent="2743200" algn="l" defTabSz="914400" rtl="0" latinLnBrk="0">
        <a:lnSpc>
          <a:spcPct val="90000"/>
        </a:lnSpc>
        <a:spcBef>
          <a:spcPts val="1000"/>
        </a:spcBef>
        <a:spcAft>
          <a:spcPts val="0"/>
        </a:spcAft>
        <a:buClrTx/>
        <a:buSzTx/>
        <a:buFont typeface="Arial"/>
        <a:buNone/>
        <a:tabLst/>
        <a:defRPr b="0" baseline="0" cap="none" i="0" spc="0" strike="noStrike" sz="2800" u="none">
          <a:solidFill>
            <a:srgbClr val="000000"/>
          </a:solidFill>
          <a:uFillTx/>
          <a:latin typeface="Times New Roman"/>
          <a:ea typeface="Times New Roman"/>
          <a:cs typeface="Times New Roman"/>
          <a:sym typeface="Times New Roman"/>
        </a:defRPr>
      </a:lvl7pPr>
      <a:lvl8pPr marL="0" marR="0" indent="3200400" algn="l" defTabSz="914400" rtl="0" latinLnBrk="0">
        <a:lnSpc>
          <a:spcPct val="90000"/>
        </a:lnSpc>
        <a:spcBef>
          <a:spcPts val="1000"/>
        </a:spcBef>
        <a:spcAft>
          <a:spcPts val="0"/>
        </a:spcAft>
        <a:buClrTx/>
        <a:buSzTx/>
        <a:buFont typeface="Arial"/>
        <a:buNone/>
        <a:tabLst/>
        <a:defRPr b="0" baseline="0" cap="none" i="0" spc="0" strike="noStrike" sz="2800" u="none">
          <a:solidFill>
            <a:srgbClr val="000000"/>
          </a:solidFill>
          <a:uFillTx/>
          <a:latin typeface="Times New Roman"/>
          <a:ea typeface="Times New Roman"/>
          <a:cs typeface="Times New Roman"/>
          <a:sym typeface="Times New Roman"/>
        </a:defRPr>
      </a:lvl8pPr>
      <a:lvl9pPr marL="0" marR="0" indent="3657600" algn="l" defTabSz="914400" rtl="0" latinLnBrk="0">
        <a:lnSpc>
          <a:spcPct val="90000"/>
        </a:lnSpc>
        <a:spcBef>
          <a:spcPts val="1000"/>
        </a:spcBef>
        <a:spcAft>
          <a:spcPts val="0"/>
        </a:spcAft>
        <a:buClrTx/>
        <a:buSzTx/>
        <a:buFont typeface="Arial"/>
        <a:buNone/>
        <a:tabLst/>
        <a:defRPr b="0" baseline="0" cap="none" i="0" spc="0" strike="noStrike" sz="2800" u="none">
          <a:solidFill>
            <a:srgbClr val="000000"/>
          </a:solidFill>
          <a:uFillTx/>
          <a:latin typeface="Times New Roman"/>
          <a:ea typeface="Times New Roman"/>
          <a:cs typeface="Times New Roman"/>
          <a:sym typeface="Times New Roman"/>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c63.org/documents/rosters_public/roster_public.htm#DeLisi_Bob" TargetMode="External"/><Relationship Id="rId3" Type="http://schemas.openxmlformats.org/officeDocument/2006/relationships/hyperlink" Target="http://www.c63.org/documents/rosters_public/roster_public.htm#Hodes_Harry" TargetMode="External"/><Relationship Id="rId4" Type="http://schemas.openxmlformats.org/officeDocument/2006/relationships/hyperlink" Target="http://www.c63.org/documents/rosters_public/roster_public.htm#Hoolihan_Dan" TargetMode="External"/><Relationship Id="rId5" Type="http://schemas.openxmlformats.org/officeDocument/2006/relationships/hyperlink" Target="mailto:nic.johnson@cpt.eurofinseu.com" TargetMode="External"/><Relationship Id="rId6" Type="http://schemas.openxmlformats.org/officeDocument/2006/relationships/hyperlink" Target="http://www.c63.org/documents/rosters_public/roster_public.htm#Klinger_Jeff" TargetMode="External"/><Relationship Id="rId7" Type="http://schemas.openxmlformats.org/officeDocument/2006/relationships/hyperlink" Target="http://www.c63.org/documents/rosters_public/roster_public.htm#Kramer_Doug" TargetMode="External"/><Relationship Id="rId8" Type="http://schemas.openxmlformats.org/officeDocument/2006/relationships/hyperlink" Target="http://www.c63.org/documents/rosters_public/roster_public.htm#Kuczynski_Victor" TargetMode="External"/><Relationship Id="rId9" Type="http://schemas.openxmlformats.org/officeDocument/2006/relationships/hyperlink" Target="http://www.c63.org/documents/rosters_public/roster_public.htm#Long_Randy" TargetMode="External"/><Relationship Id="rId10" Type="http://schemas.openxmlformats.org/officeDocument/2006/relationships/hyperlink" Target="http://www.c63.org/documents/rosters_public/roster_public.htm#Marcelo_Janneth" TargetMode="External"/><Relationship Id="rId11" Type="http://schemas.openxmlformats.org/officeDocument/2006/relationships/hyperlink" Target="http://www.c63.org/documents/rosters_public/roster_public.htm#McConnell_Megan" TargetMode="External"/><Relationship Id="rId12" Type="http://schemas.openxmlformats.org/officeDocument/2006/relationships/hyperlink" Target="mailto:amanda.mcdonald@nist.gov" TargetMode="External"/><Relationship Id="rId13" Type="http://schemas.openxmlformats.org/officeDocument/2006/relationships/hyperlink" Target="http://www.c63.org/documents/rosters_public/roster_public.htm#Nixon_Jason" TargetMode="External"/><Relationship Id="rId14" Type="http://schemas.openxmlformats.org/officeDocument/2006/relationships/hyperlink" Target="http://www.c63.org/documents/rosters_public/roster_public.htm#Potts_Nate" TargetMode="External"/><Relationship Id="rId15" Type="http://schemas.openxmlformats.org/officeDocument/2006/relationships/hyperlink" Target="mailto:rreitz@retlif.com" TargetMode="External"/><Relationship Id="rId16" Type="http://schemas.openxmlformats.org/officeDocument/2006/relationships/hyperlink" Target="http://www.c63.org/documents/rosters_public/roster_public.htm#Schaefer_David" TargetMode="External"/><Relationship Id="rId17" Type="http://schemas.openxmlformats.org/officeDocument/2006/relationships/hyperlink" Target="http://www.c63.org/documents/rosters_public/roster_public.htm#Zimmerman_Dave"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 name="Subcommittee 6 Accreditation / Conformity Assessment"/>
          <p:cNvSpPr txBox="1"/>
          <p:nvPr>
            <p:ph type="title" idx="4294967295"/>
          </p:nvPr>
        </p:nvSpPr>
        <p:spPr>
          <a:xfrm>
            <a:off x="1523998" y="1381125"/>
            <a:ext cx="9144004" cy="2047875"/>
          </a:xfrm>
          <a:prstGeom prst="rect">
            <a:avLst/>
          </a:prstGeom>
        </p:spPr>
        <p:txBody>
          <a:bodyPr anchor="b">
            <a:normAutofit fontScale="100000" lnSpcReduction="0"/>
          </a:bodyPr>
          <a:lstStyle/>
          <a:p>
            <a:pPr algn="ctr">
              <a:spcBef>
                <a:spcPts val="3600"/>
              </a:spcBef>
              <a:defRPr b="1" sz="6000"/>
            </a:pPr>
            <a:r>
              <a:t>Subcommittee 6</a:t>
            </a:r>
            <a:br/>
            <a:r>
              <a:rPr b="0" sz="3200"/>
              <a:t>Accreditation / Conformity Assessment</a:t>
            </a:r>
          </a:p>
        </p:txBody>
      </p:sp>
      <p:sp>
        <p:nvSpPr>
          <p:cNvPr id="24" name="Doug Kramer…"/>
          <p:cNvSpPr txBox="1"/>
          <p:nvPr>
            <p:ph type="body" sz="quarter" idx="4294967295"/>
          </p:nvPr>
        </p:nvSpPr>
        <p:spPr>
          <a:xfrm>
            <a:off x="1523998" y="3821112"/>
            <a:ext cx="9144004" cy="1655764"/>
          </a:xfrm>
          <a:prstGeom prst="rect">
            <a:avLst/>
          </a:prstGeom>
        </p:spPr>
        <p:txBody>
          <a:bodyPr>
            <a:normAutofit fontScale="100000" lnSpcReduction="0"/>
          </a:bodyPr>
          <a:lstStyle/>
          <a:p>
            <a:pPr marL="0" indent="0" algn="ctr">
              <a:buSzTx/>
              <a:buNone/>
              <a:defRPr sz="2400"/>
            </a:pPr>
            <a:r>
              <a:t>Doug Kramer</a:t>
            </a:r>
          </a:p>
          <a:p>
            <a:pPr marL="0" indent="0" algn="ctr">
              <a:buSzTx/>
              <a:buNone/>
              <a:defRPr sz="2400"/>
            </a:pPr>
            <a:r>
              <a:t>May 6, 2026</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 name="Subcommittee Membership"/>
          <p:cNvSpPr txBox="1"/>
          <p:nvPr>
            <p:ph type="title" idx="4294967295"/>
          </p:nvPr>
        </p:nvSpPr>
        <p:spPr>
          <a:xfrm>
            <a:off x="838200" y="1222375"/>
            <a:ext cx="10515600" cy="873125"/>
          </a:xfrm>
          <a:prstGeom prst="rect">
            <a:avLst/>
          </a:prstGeom>
        </p:spPr>
        <p:txBody>
          <a:bodyPr>
            <a:normAutofit fontScale="100000" lnSpcReduction="0"/>
          </a:bodyPr>
          <a:lstStyle/>
          <a:p>
            <a:pPr/>
            <a:r>
              <a:t>Subcommittee Membership</a:t>
            </a:r>
          </a:p>
        </p:txBody>
      </p:sp>
      <p:graphicFrame>
        <p:nvGraphicFramePr>
          <p:cNvPr id="27" name="Table 2"/>
          <p:cNvGraphicFramePr/>
          <p:nvPr/>
        </p:nvGraphicFramePr>
        <p:xfrm>
          <a:off x="621791" y="1970610"/>
          <a:ext cx="10863073" cy="458284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008836"/>
                <a:gridCol w="1770844"/>
                <a:gridCol w="6083392"/>
              </a:tblGrid>
              <a:tr h="249582">
                <a:tc>
                  <a:txBody>
                    <a:bodyPr/>
                    <a:lstStyle/>
                    <a:p>
                      <a:pPr algn="ctr">
                        <a:spcBef>
                          <a:spcPts val="1000"/>
                        </a:spcBef>
                        <a:defRPr sz="1800"/>
                      </a:pPr>
                      <a:r>
                        <a:rPr b="1" sz="1400">
                          <a:solidFill>
                            <a:srgbClr val="FFFFFF"/>
                          </a:solidFill>
                          <a:latin typeface="Arial"/>
                          <a:ea typeface="Arial"/>
                          <a:cs typeface="Arial"/>
                          <a:sym typeface="Arial"/>
                        </a:rPr>
                        <a:t>Name</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solidFill>
                      <a:srgbClr val="000080"/>
                    </a:solidFill>
                  </a:tcPr>
                </a:tc>
                <a:tc>
                  <a:txBody>
                    <a:bodyPr/>
                    <a:lstStyle/>
                    <a:p>
                      <a:pPr algn="ctr">
                        <a:spcBef>
                          <a:spcPts val="1000"/>
                        </a:spcBef>
                        <a:defRPr sz="1800"/>
                      </a:pPr>
                      <a:r>
                        <a:rPr b="1" sz="1400">
                          <a:solidFill>
                            <a:srgbClr val="FFFFFF"/>
                          </a:solidFill>
                          <a:latin typeface="Arial"/>
                          <a:ea typeface="Arial"/>
                          <a:cs typeface="Arial"/>
                          <a:sym typeface="Arial"/>
                        </a:rPr>
                        <a:t>Role within SC</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solidFill>
                      <a:srgbClr val="000080"/>
                    </a:solidFill>
                  </a:tcPr>
                </a:tc>
                <a:tc>
                  <a:txBody>
                    <a:bodyPr/>
                    <a:lstStyle/>
                    <a:p>
                      <a:pPr>
                        <a:spcBef>
                          <a:spcPts val="1000"/>
                        </a:spcBef>
                        <a:defRPr sz="1800"/>
                      </a:pPr>
                      <a:r>
                        <a:rPr b="1" sz="1400">
                          <a:solidFill>
                            <a:srgbClr val="FFFFFF"/>
                          </a:solidFill>
                          <a:latin typeface="Arial"/>
                          <a:ea typeface="Arial"/>
                          <a:cs typeface="Arial"/>
                          <a:sym typeface="Arial"/>
                        </a:rPr>
                        <a:t>Affiliation</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solidFill>
                      <a:srgbClr val="000080"/>
                    </a:solidFill>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2" invalidUrl="" action="" tgtFrame="" tooltip="" history="1" highlightClick="0" endSnd="0"/>
                        </a:rPr>
                        <a:t>DeLisi, Bob</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UL LLC</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3" invalidUrl="" action="" tgtFrame="" tooltip="" history="1" highlightClick="0" endSnd="0"/>
                        </a:rPr>
                        <a:t>Hodes, Harry</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Consultant</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4" invalidUrl="" action="" tgtFrame="" tooltip="" history="1" highlightClick="0" endSnd="0"/>
                        </a:rPr>
                        <a:t>Hoolihan, Dan</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Hoolihan EMC Consulting</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5193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5" invalidUrl="" action="" tgtFrame="" tooltip="" history="1" highlightClick="0" endSnd="0"/>
                        </a:rPr>
                        <a:t>Johnson, Nic</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Eurofins Product Service, GmbH</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68701">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6" invalidUrl="" action="" tgtFrame="" tooltip="" history="1" highlightClick="0" endSnd="0"/>
                        </a:rPr>
                        <a:t>Klinger, Jeff</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Individual</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87670">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7" invalidUrl="" action="" tgtFrame="" tooltip="" history="1" highlightClick="0" endSnd="0"/>
                        </a:rPr>
                        <a:t>Kramer, Doug</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Chair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Apple Inc. (Technical Expert)</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8" invalidUrl="" action="" tgtFrame="" tooltip="" history="1" highlightClick="0" endSnd="0"/>
                        </a:rPr>
                        <a:t>Kuczynski, Victor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Vican Electronics</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9" invalidUrl="" action="" tgtFrame="" tooltip="" history="1" highlightClick="0" endSnd="0"/>
                        </a:rPr>
                        <a:t>Long, Randy</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Secretary</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ANSI National Accreditation Board (ANAB)</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0" invalidUrl="" action="" tgtFrame="" tooltip="" history="1" highlightClick="0" endSnd="0"/>
                        </a:rPr>
                        <a:t>Marcelo, Janneth</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NIST (NVLAP) Technical Expert</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1" invalidUrl="" action="" tgtFrame="" tooltip="" history="1" highlightClick="0" endSnd="0"/>
                        </a:rPr>
                        <a:t>McConnell, Megan</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Vice Chair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A2LA</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2" invalidUrl="" action="" tgtFrame="" tooltip="" history="1" highlightClick="0" endSnd="0"/>
                        </a:rPr>
                        <a:t>McDonald, Amanda</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NIST (NVLAP) Technical Expert</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25316">
                <a:tc>
                  <a:txBody>
                    <a:bodyPr/>
                    <a:lstStyle/>
                    <a:p>
                      <a:pPr algn="ctr">
                        <a:lnSpc>
                          <a:spcPts val="1200"/>
                        </a:lnSpc>
                        <a:defRPr b="1" sz="1400" u="sng">
                          <a:solidFill>
                            <a:srgbClr val="0000FF"/>
                          </a:solidFill>
                          <a:latin typeface="Arial"/>
                          <a:ea typeface="Arial"/>
                          <a:cs typeface="Arial"/>
                          <a:sym typeface="Arial"/>
                        </a:defRPr>
                      </a:pPr>
                      <a:r>
                        <a:rPr>
                          <a:uFill>
                            <a:solidFill>
                              <a:srgbClr val="0000FF"/>
                            </a:solidFill>
                          </a:uFill>
                          <a:hlinkClick r:id="rId13" invalidUrl="" action="" tgtFrame="" tooltip="" history="1" highlightClick="0" endSnd="0"/>
                        </a:rPr>
                        <a:t>Nixon, Jason</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lnSpc>
                          <a:spcPts val="1200"/>
                        </a:lnSpc>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lnSpc>
                          <a:spcPts val="1200"/>
                        </a:lnSpc>
                        <a:defRPr sz="1800"/>
                      </a:pPr>
                      <a:r>
                        <a:rPr b="1" sz="1400">
                          <a:latin typeface="Arial"/>
                          <a:ea typeface="Arial"/>
                          <a:cs typeface="Arial"/>
                          <a:sym typeface="Arial"/>
                        </a:rPr>
                        <a:t>Innovation, Science and Economic Development Canada</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4" invalidUrl="" action="" tgtFrame="" tooltip="" history="1" highlightClick="0" endSnd="0"/>
                        </a:rPr>
                        <a:t>Potts, Nate</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Keysight Technologies</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302061">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5" invalidUrl="" action="" tgtFrame="" tooltip="" history="1" highlightClick="0" endSnd="0"/>
                        </a:rPr>
                        <a:t>Reitz, Richard</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Retlif Testing Laboratories</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6" invalidUrl="" action="" tgtFrame="" tooltip="" history="1" highlightClick="0" endSnd="0"/>
                        </a:rPr>
                        <a:t>Schaefer, David</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Element Materials Technology</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r h="249582">
                <a:tc>
                  <a:txBody>
                    <a:bodyPr/>
                    <a:lstStyle/>
                    <a:p>
                      <a:pPr algn="ctr">
                        <a:defRPr b="1" sz="1400" u="sng">
                          <a:solidFill>
                            <a:srgbClr val="0000FF"/>
                          </a:solidFill>
                          <a:latin typeface="Arial"/>
                          <a:ea typeface="Arial"/>
                          <a:cs typeface="Arial"/>
                          <a:sym typeface="Arial"/>
                        </a:defRPr>
                      </a:pPr>
                      <a:r>
                        <a:rPr>
                          <a:uFill>
                            <a:solidFill>
                              <a:srgbClr val="0000FF"/>
                            </a:solidFill>
                          </a:uFill>
                          <a:hlinkClick r:id="rId17" invalidUrl="" action="" tgtFrame="" tooltip="" history="1" highlightClick="0" endSnd="0"/>
                        </a:rPr>
                        <a:t>Zimmerman, Dave</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Member</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c>
                  <a:txBody>
                    <a:bodyPr/>
                    <a:lstStyle/>
                    <a:p>
                      <a:pPr algn="ctr">
                        <a:defRPr sz="1800"/>
                      </a:pPr>
                      <a:r>
                        <a:rPr b="1" sz="1400">
                          <a:latin typeface="Arial"/>
                          <a:ea typeface="Arial"/>
                          <a:cs typeface="Arial"/>
                          <a:sym typeface="Arial"/>
                        </a:rPr>
                        <a:t>Spectrum EMC, LLC</a:t>
                      </a:r>
                    </a:p>
                  </a:txBody>
                  <a:tcPr marL="0" marR="0" marT="0" marB="0" anchor="t" anchorCtr="0" horzOverflow="overflow">
                    <a:lnL w="12700">
                      <a:solidFill>
                        <a:srgbClr val="000080"/>
                      </a:solidFill>
                    </a:lnL>
                    <a:lnR w="12700">
                      <a:solidFill>
                        <a:srgbClr val="000080"/>
                      </a:solidFill>
                    </a:lnR>
                    <a:lnT w="12700">
                      <a:solidFill>
                        <a:srgbClr val="000080"/>
                      </a:solidFill>
                    </a:lnT>
                    <a:lnB w="12700">
                      <a:solidFill>
                        <a:srgbClr val="000080"/>
                      </a:solidFill>
                    </a:lnB>
                  </a:tcPr>
                </a:tc>
              </a:tr>
            </a:tbl>
          </a:graphicData>
        </a:graphic>
      </p:graphicFrame>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Subcommittee Scope (unchanged)"/>
          <p:cNvSpPr txBox="1"/>
          <p:nvPr>
            <p:ph type="title" idx="4294967295"/>
          </p:nvPr>
        </p:nvSpPr>
        <p:spPr>
          <a:xfrm>
            <a:off x="838200" y="1222375"/>
            <a:ext cx="10515600" cy="1325563"/>
          </a:xfrm>
          <a:prstGeom prst="rect">
            <a:avLst/>
          </a:prstGeom>
        </p:spPr>
        <p:txBody>
          <a:bodyPr>
            <a:normAutofit fontScale="100000" lnSpcReduction="0"/>
          </a:bodyPr>
          <a:lstStyle/>
          <a:p>
            <a:pPr/>
            <a:r>
              <a:t>Subcommittee Scope (</a:t>
            </a:r>
            <a:r>
              <a:t>No changes)</a:t>
            </a:r>
          </a:p>
        </p:txBody>
      </p:sp>
      <p:sp>
        <p:nvSpPr>
          <p:cNvPr id="30" name="Subcommittee 6 provides guidance for C63 related conformity assessment activities. It works on topics related to accreditation. Representatives of accreditation bodies, certification bodies, laboratories, and regulators report on the status of C63 relate"/>
          <p:cNvSpPr txBox="1"/>
          <p:nvPr>
            <p:ph type="body" sz="half" idx="4294967295"/>
          </p:nvPr>
        </p:nvSpPr>
        <p:spPr>
          <a:xfrm>
            <a:off x="838200" y="2547936"/>
            <a:ext cx="10515600" cy="2751139"/>
          </a:xfrm>
          <a:prstGeom prst="rect">
            <a:avLst/>
          </a:prstGeom>
        </p:spPr>
        <p:txBody>
          <a:bodyPr>
            <a:normAutofit fontScale="100000" lnSpcReduction="0"/>
          </a:bodyPr>
          <a:lstStyle/>
          <a:p>
            <a:pPr>
              <a:defRPr i="1">
                <a:latin typeface="Arial"/>
                <a:ea typeface="Arial"/>
                <a:cs typeface="Arial"/>
                <a:sym typeface="Arial"/>
              </a:defRPr>
            </a:pPr>
            <a:r>
              <a:t>Subcommittee 6 provides guidance for C63</a:t>
            </a:r>
            <a:r>
              <a:t>®</a:t>
            </a:r>
            <a:r>
              <a:t> related conformity assessment activities. It works on topics related to accreditation. Representatives of accreditation bodies, certification bodies, laboratories, and regulators report on the status of C63</a:t>
            </a:r>
            <a:r>
              <a:t>®</a:t>
            </a:r>
            <a:r>
              <a:t> related conformity assessment activities</a:t>
            </a:r>
            <a:r>
              <a:t>.</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 name="Subcommittee Duties"/>
          <p:cNvSpPr txBox="1"/>
          <p:nvPr>
            <p:ph type="title" idx="4294967295"/>
          </p:nvPr>
        </p:nvSpPr>
        <p:spPr>
          <a:xfrm>
            <a:off x="838200" y="1222375"/>
            <a:ext cx="10515600" cy="1325563"/>
          </a:xfrm>
          <a:prstGeom prst="rect">
            <a:avLst/>
          </a:prstGeom>
        </p:spPr>
        <p:txBody>
          <a:bodyPr>
            <a:normAutofit fontScale="100000" lnSpcReduction="0"/>
          </a:bodyPr>
          <a:lstStyle/>
          <a:p>
            <a:pPr/>
            <a:r>
              <a:t>Subcommittee Duties</a:t>
            </a:r>
          </a:p>
        </p:txBody>
      </p:sp>
      <p:sp>
        <p:nvSpPr>
          <p:cNvPr id="33" name="C63.11 - guide for Inter-lab comparison of EMC testing - Suspended…"/>
          <p:cNvSpPr txBox="1"/>
          <p:nvPr>
            <p:ph type="body" idx="4294967295"/>
          </p:nvPr>
        </p:nvSpPr>
        <p:spPr>
          <a:xfrm>
            <a:off x="838200" y="2547936"/>
            <a:ext cx="10515600" cy="3408364"/>
          </a:xfrm>
          <a:prstGeom prst="rect">
            <a:avLst/>
          </a:prstGeom>
        </p:spPr>
        <p:txBody>
          <a:bodyPr>
            <a:normAutofit fontScale="100000" lnSpcReduction="0"/>
          </a:bodyPr>
          <a:lstStyle/>
          <a:p>
            <a:pPr>
              <a:lnSpc>
                <a:spcPct val="81000"/>
              </a:lnSpc>
            </a:pPr>
            <a:r>
              <a:t>C63.34 - Guide Calibration of EMC Test Equipment</a:t>
            </a:r>
          </a:p>
          <a:p>
            <a:pPr>
              <a:lnSpc>
                <a:spcPct val="81000"/>
              </a:lnSpc>
            </a:pPr>
          </a:p>
          <a:p>
            <a:pPr>
              <a:lnSpc>
                <a:spcPct val="81000"/>
              </a:lnSpc>
            </a:pPr>
          </a:p>
          <a:p>
            <a:pPr>
              <a:lnSpc>
                <a:spcPct val="81000"/>
              </a:lnSpc>
              <a:buSzTx/>
              <a:buNone/>
            </a:pPr>
            <a:r>
              <a:t>Subcommittee is making </a:t>
            </a:r>
            <a:r>
              <a:t>no </a:t>
            </a:r>
            <a:r>
              <a:t>changes to the subcommittee </a:t>
            </a:r>
            <a:r>
              <a:t>membership, </a:t>
            </a:r>
            <a:r>
              <a:t>scope</a:t>
            </a:r>
            <a:r>
              <a:t>, or</a:t>
            </a:r>
            <a:r>
              <a:t> duties</a:t>
            </a:r>
            <a:r>
              <a: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 name="Motion to Approve: Membership, Scope and Duties"/>
          <p:cNvSpPr txBox="1"/>
          <p:nvPr/>
        </p:nvSpPr>
        <p:spPr>
          <a:xfrm>
            <a:off x="1959773" y="2862340"/>
            <a:ext cx="8272452" cy="531914"/>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3100">
                <a:latin typeface="Times New Roman"/>
                <a:ea typeface="Times New Roman"/>
                <a:cs typeface="Times New Roman"/>
                <a:sym typeface="Times New Roman"/>
              </a:defRPr>
            </a:lvl1pPr>
          </a:lstStyle>
          <a:p>
            <a:pPr/>
            <a:r>
              <a:t>Motion to Approve: Membership, Scope and Duties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 name="Meeting highlights"/>
          <p:cNvSpPr txBox="1"/>
          <p:nvPr>
            <p:ph type="title" idx="4294967295"/>
          </p:nvPr>
        </p:nvSpPr>
        <p:spPr>
          <a:xfrm>
            <a:off x="838200" y="1303057"/>
            <a:ext cx="10515600" cy="1325564"/>
          </a:xfrm>
          <a:prstGeom prst="rect">
            <a:avLst/>
          </a:prstGeom>
        </p:spPr>
        <p:txBody>
          <a:bodyPr>
            <a:normAutofit fontScale="100000" lnSpcReduction="0"/>
          </a:bodyPr>
          <a:lstStyle/>
          <a:p>
            <a:pPr/>
            <a:r>
              <a:t>Meeting highlights</a:t>
            </a:r>
          </a:p>
        </p:txBody>
      </p:sp>
      <p:sp>
        <p:nvSpPr>
          <p:cNvPr id="38" name="Meeting highlights"/>
          <p:cNvSpPr txBox="1"/>
          <p:nvPr/>
        </p:nvSpPr>
        <p:spPr>
          <a:xfrm>
            <a:off x="838200" y="2373144"/>
            <a:ext cx="10515600" cy="286224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marL="571500" indent="-571500">
              <a:lnSpc>
                <a:spcPct val="90000"/>
              </a:lnSpc>
              <a:buSzPct val="100000"/>
              <a:buFont typeface="Arial"/>
              <a:buChar char="•"/>
              <a:defRPr sz="4000">
                <a:latin typeface="Times New Roman"/>
                <a:ea typeface="Times New Roman"/>
                <a:cs typeface="Times New Roman"/>
                <a:sym typeface="Times New Roman"/>
              </a:defRPr>
            </a:pPr>
            <a:r>
              <a:t>Received presentations from 4 participating accreditation bodies.</a:t>
            </a:r>
            <a:endParaRPr sz="4400"/>
          </a:p>
          <a:p>
            <a:pPr marL="571500" indent="-571500">
              <a:lnSpc>
                <a:spcPct val="90000"/>
              </a:lnSpc>
              <a:buSzPct val="100000"/>
              <a:buFont typeface="Arial"/>
              <a:buChar char="•"/>
              <a:defRPr sz="4000">
                <a:latin typeface="Times New Roman"/>
                <a:ea typeface="Times New Roman"/>
                <a:cs typeface="Times New Roman"/>
                <a:sym typeface="Times New Roman"/>
              </a:defRPr>
            </a:pPr>
            <a:r>
              <a:t>Received verbal report from ISED Canada</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 name="Summary  ANAB has 26 (17025), 5 (17065) CABs accredited for testing to C63 standards  A2LA - C63.4 – 325, C63.4a – 40 (footnote),  C63.5 – 18 , C63.10 – 250, C63.19 – 23, C63.26 – 184, Total C63 (325)  NVLAP – C63.4 (2014) – 61, C63.10 (2013) – 39, C63.1"/>
          <p:cNvSpPr txBox="1"/>
          <p:nvPr>
            <p:ph type="title" idx="4294967295"/>
          </p:nvPr>
        </p:nvSpPr>
        <p:spPr>
          <a:xfrm>
            <a:off x="838200" y="1565275"/>
            <a:ext cx="10515600" cy="4672013"/>
          </a:xfrm>
          <a:prstGeom prst="rect">
            <a:avLst/>
          </a:prstGeom>
        </p:spPr>
        <p:txBody>
          <a:bodyPr>
            <a:normAutofit fontScale="100000" lnSpcReduction="0"/>
          </a:bodyPr>
          <a:lstStyle/>
          <a:p>
            <a:pPr>
              <a:lnSpc>
                <a:spcPct val="100000"/>
              </a:lnSpc>
              <a:defRPr sz="3900"/>
            </a:pPr>
            <a:r>
              <a:rPr u="sng"/>
              <a:t>Summary</a:t>
            </a:r>
            <a:br/>
            <a:r>
              <a:rPr sz="2100" u="sng"/>
              <a:t>ANAB</a:t>
            </a:r>
            <a:r>
              <a:rPr sz="2100"/>
              <a:t>: </a:t>
            </a:r>
            <a:r>
              <a:rPr sz="2100"/>
              <a:t>28</a:t>
            </a:r>
            <a:r>
              <a:rPr sz="2100"/>
              <a:t> (17025), </a:t>
            </a:r>
            <a:r>
              <a:rPr sz="2100"/>
              <a:t>6</a:t>
            </a:r>
            <a:r>
              <a:rPr sz="2100"/>
              <a:t> (17065) CABs accredited for testing to C63 standards</a:t>
            </a:r>
            <a:br>
              <a:rPr sz="2100"/>
            </a:br>
            <a:br>
              <a:rPr sz="2100"/>
            </a:br>
            <a:r>
              <a:rPr sz="2100" u="sng"/>
              <a:t>A2LA</a:t>
            </a:r>
            <a:r>
              <a:rPr sz="2100"/>
              <a:t>: </a:t>
            </a:r>
            <a:r>
              <a:rPr sz="2100"/>
              <a:t>C63.4 – 308; C63.4a – 71; C63.5 – 17; C63.10 – 264; C63.19 – 21; C63.26 – 189; </a:t>
            </a:r>
            <a:endParaRPr sz="2100"/>
          </a:p>
          <a:p>
            <a:pPr>
              <a:lnSpc>
                <a:spcPct val="100000"/>
              </a:lnSpc>
              <a:defRPr sz="3900"/>
            </a:pPr>
            <a:r>
              <a:rPr sz="2100"/>
              <a:t>Total C63 - 358 (included spreadsheet of nonconformities cited to C63 standards)</a:t>
            </a:r>
            <a:br>
              <a:rPr sz="2100"/>
            </a:br>
            <a:br>
              <a:rPr sz="2100"/>
            </a:br>
            <a:r>
              <a:rPr sz="2100" u="sng"/>
              <a:t>NVLAP</a:t>
            </a:r>
            <a:r>
              <a:rPr sz="2100"/>
              <a:t>: </a:t>
            </a:r>
            <a:r>
              <a:rPr sz="2100"/>
              <a:t>C63.4 – 56; C63.10 – 33(2010), 22(2020), 15(Corr), 7(Corr+); C63.17 – 10; C63.19 – 1; C63.26 – 23; C63.30 - 1; Total C63 - 56</a:t>
            </a:r>
            <a:br>
              <a:rPr sz="2100"/>
            </a:br>
            <a:endParaRPr sz="2100"/>
          </a:p>
          <a:p>
            <a:pPr>
              <a:lnSpc>
                <a:spcPct val="100000"/>
              </a:lnSpc>
              <a:defRPr sz="3900"/>
            </a:pPr>
            <a:r>
              <a:rPr sz="2100" u="sng"/>
              <a:t>IAS</a:t>
            </a:r>
            <a:r>
              <a:rPr sz="2100"/>
              <a:t> – 13 labs with C63 standards in scope</a:t>
            </a:r>
            <a:endParaRPr sz="2100"/>
          </a:p>
          <a:p>
            <a:pPr>
              <a:lnSpc>
                <a:spcPct val="100000"/>
              </a:lnSpc>
              <a:defRPr sz="3900"/>
            </a:pPr>
            <a:endParaRPr sz="2100"/>
          </a:p>
          <a:p>
            <a:pPr>
              <a:lnSpc>
                <a:spcPct val="100000"/>
              </a:lnSpc>
              <a:defRPr sz="3900"/>
            </a:pPr>
            <a:r>
              <a:rPr sz="2100" u="sng"/>
              <a:t>PJLA</a:t>
            </a:r>
            <a:r>
              <a:rPr sz="2100"/>
              <a:t> – They have been invited several times and to date have expressed no interest</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 name="Summary  C63.34 – The WG has finalized a new definition for “characterization” and will forward to SC2 for their review.  A 3 to 4 hour meeting will be scheduled in June to resolve the last comments after which the document will be sent to SC6 for commen"/>
          <p:cNvSpPr txBox="1"/>
          <p:nvPr>
            <p:ph type="title" idx="4294967295"/>
          </p:nvPr>
        </p:nvSpPr>
        <p:spPr>
          <a:xfrm>
            <a:off x="838200" y="1565275"/>
            <a:ext cx="10515600" cy="4672013"/>
          </a:xfrm>
          <a:prstGeom prst="rect">
            <a:avLst/>
          </a:prstGeom>
        </p:spPr>
        <p:txBody>
          <a:bodyPr>
            <a:normAutofit fontScale="100000" lnSpcReduction="0"/>
          </a:bodyPr>
          <a:lstStyle/>
          <a:p>
            <a:pPr>
              <a:lnSpc>
                <a:spcPct val="100000"/>
              </a:lnSpc>
            </a:pPr>
            <a:r>
              <a:rPr u="sng"/>
              <a:t>Summary</a:t>
            </a:r>
            <a:br/>
            <a:endParaRPr sz="3300"/>
          </a:p>
          <a:p>
            <a:pPr>
              <a:lnSpc>
                <a:spcPct val="100000"/>
              </a:lnSpc>
            </a:pPr>
            <a:r>
              <a:rPr sz="3300"/>
              <a:t>IAS joined our meeting</a:t>
            </a:r>
            <a:br>
              <a:rPr sz="3300"/>
            </a:br>
            <a:r>
              <a:rPr sz="3300"/>
              <a:t>Renewed focus on the publication of C63.34</a:t>
            </a:r>
            <a:br>
              <a:rPr sz="2800" u="sng"/>
            </a:b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 name="Summary of action items"/>
          <p:cNvSpPr txBox="1"/>
          <p:nvPr>
            <p:ph type="title" idx="4294967295"/>
          </p:nvPr>
        </p:nvSpPr>
        <p:spPr>
          <a:xfrm>
            <a:off x="838200" y="1222375"/>
            <a:ext cx="10515600" cy="614364"/>
          </a:xfrm>
          <a:prstGeom prst="rect">
            <a:avLst/>
          </a:prstGeom>
        </p:spPr>
        <p:txBody>
          <a:bodyPr>
            <a:normAutofit fontScale="100000" lnSpcReduction="0"/>
          </a:bodyPr>
          <a:lstStyle>
            <a:lvl1pPr defTabSz="749808">
              <a:defRPr sz="3600"/>
            </a:lvl1pPr>
          </a:lstStyle>
          <a:p>
            <a:pPr/>
            <a:r>
              <a:t>Summary of action items</a:t>
            </a:r>
          </a:p>
        </p:txBody>
      </p:sp>
      <p:graphicFrame>
        <p:nvGraphicFramePr>
          <p:cNvPr id="45" name="Table 1"/>
          <p:cNvGraphicFramePr/>
          <p:nvPr/>
        </p:nvGraphicFramePr>
        <p:xfrm>
          <a:off x="623736" y="1972926"/>
          <a:ext cx="11177016" cy="289389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611100"/>
                <a:gridCol w="3322897"/>
                <a:gridCol w="2013878"/>
                <a:gridCol w="1006937"/>
                <a:gridCol w="1208325"/>
                <a:gridCol w="2013878"/>
              </a:tblGrid>
              <a:tr h="202058">
                <a:tc gridSpan="6">
                  <a:txBody>
                    <a:bodyPr/>
                    <a:lstStyle/>
                    <a:p>
                      <a:pPr algn="ctr">
                        <a:defRPr sz="1800"/>
                      </a:pPr>
                      <a:r>
                        <a:rPr sz="1400"/>
                        <a:t>Consolidated Action Items from this meeting of SC6</a:t>
                      </a:r>
                    </a:p>
                  </a:txBody>
                  <a:tcPr marL="0" marR="0" marT="0" marB="0" anchor="ctr" anchorCtr="0" horzOverflow="overflow">
                    <a:solidFill>
                      <a:srgbClr val="D9D9D9"/>
                    </a:solidFill>
                  </a:tcPr>
                </a:tc>
                <a:tc hMerge="1">
                  <a:tcPr/>
                </a:tc>
                <a:tc hMerge="1">
                  <a:tcPr/>
                </a:tc>
                <a:tc hMerge="1">
                  <a:tcPr/>
                </a:tc>
                <a:tc hMerge="1">
                  <a:tcPr/>
                </a:tc>
                <a:tc hMerge="1">
                  <a:tcPr/>
                </a:tc>
              </a:tr>
              <a:tr h="384910">
                <a:tc>
                  <a:txBody>
                    <a:bodyPr/>
                    <a:lstStyle/>
                    <a:p>
                      <a:pPr algn="ctr">
                        <a:tabLst>
                          <a:tab pos="393700" algn="l"/>
                        </a:tabLst>
                        <a:defRPr sz="1800"/>
                      </a:pPr>
                      <a:r>
                        <a:rPr sz="1400"/>
                        <a:t>Action
 Item #</a:t>
                      </a:r>
                    </a:p>
                  </a:txBody>
                  <a:tcPr marL="0" marR="0" marT="0" marB="0" anchor="ctr" anchorCtr="0" horzOverflow="overflow">
                    <a:solidFill>
                      <a:srgbClr val="D9D9D9"/>
                    </a:solidFill>
                  </a:tcPr>
                </a:tc>
                <a:tc>
                  <a:txBody>
                    <a:bodyPr/>
                    <a:lstStyle/>
                    <a:p>
                      <a:pPr algn="ctr">
                        <a:defRPr sz="1800"/>
                      </a:pPr>
                      <a:r>
                        <a:rPr sz="1400"/>
                        <a:t>Subject</a:t>
                      </a:r>
                    </a:p>
                  </a:txBody>
                  <a:tcPr marL="0" marR="0" marT="0" marB="0" anchor="ctr" anchorCtr="0" horzOverflow="overflow">
                    <a:solidFill>
                      <a:srgbClr val="D9D9D9"/>
                    </a:solidFill>
                  </a:tcPr>
                </a:tc>
                <a:tc>
                  <a:txBody>
                    <a:bodyPr/>
                    <a:lstStyle/>
                    <a:p>
                      <a:pPr algn="ctr">
                        <a:defRPr sz="1800"/>
                      </a:pPr>
                      <a:r>
                        <a:rPr sz="1400"/>
                        <a:t>Responsible Person(s) </a:t>
                      </a:r>
                    </a:p>
                  </a:txBody>
                  <a:tcPr marL="0" marR="0" marT="0" marB="0" anchor="ctr" anchorCtr="0" horzOverflow="overflow">
                    <a:solidFill>
                      <a:srgbClr val="D9D9D9"/>
                    </a:solidFill>
                  </a:tcPr>
                </a:tc>
                <a:tc>
                  <a:txBody>
                    <a:bodyPr/>
                    <a:lstStyle/>
                    <a:p>
                      <a:pPr algn="ctr">
                        <a:defRPr sz="1800"/>
                      </a:pPr>
                      <a:r>
                        <a:rPr sz="1400"/>
                        <a:t>Status</a:t>
                      </a:r>
                    </a:p>
                  </a:txBody>
                  <a:tcPr marL="0" marR="0" marT="0" marB="0" anchor="ctr" anchorCtr="0" horzOverflow="overflow">
                    <a:solidFill>
                      <a:srgbClr val="D9D9D9"/>
                    </a:solidFill>
                  </a:tcPr>
                </a:tc>
                <a:tc>
                  <a:txBody>
                    <a:bodyPr/>
                    <a:lstStyle/>
                    <a:p>
                      <a:pPr algn="ctr">
                        <a:defRPr sz="1800"/>
                      </a:pPr>
                      <a:r>
                        <a:rPr sz="1400"/>
                        <a:t>Delivery
Date</a:t>
                      </a:r>
                    </a:p>
                  </a:txBody>
                  <a:tcPr marL="0" marR="0" marT="0" marB="0" anchor="ctr" anchorCtr="0" horzOverflow="overflow">
                    <a:solidFill>
                      <a:srgbClr val="D9D9D9"/>
                    </a:solidFill>
                  </a:tcPr>
                </a:tc>
                <a:tc>
                  <a:txBody>
                    <a:bodyPr/>
                    <a:lstStyle/>
                    <a:p>
                      <a:pPr algn="ctr">
                        <a:defRPr sz="1800"/>
                      </a:pPr>
                      <a:r>
                        <a:rPr sz="1400"/>
                        <a:t>Comments</a:t>
                      </a:r>
                    </a:p>
                  </a:txBody>
                  <a:tcPr marL="0" marR="0" marT="0" marB="0" anchor="ctr" anchorCtr="0" horzOverflow="overflow">
                    <a:solidFill>
                      <a:srgbClr val="D9D9D9"/>
                    </a:solidFill>
                  </a:tcPr>
                </a:tc>
              </a:tr>
              <a:tr h="202058">
                <a:tc>
                  <a:txBody>
                    <a:bodyPr/>
                    <a:lstStyle/>
                    <a:p>
                      <a:pPr algn="ctr">
                        <a:tabLst>
                          <a:tab pos="393700" algn="l"/>
                        </a:tabLst>
                        <a:defRPr sz="1800"/>
                      </a:pPr>
                      <a:r>
                        <a:rPr sz="1400"/>
                        <a:t>2026-05-01</a:t>
                      </a:r>
                    </a:p>
                  </a:txBody>
                  <a:tcPr marL="0" marR="0" marT="0" marB="0" anchor="t" anchorCtr="0" horzOverflow="overflow"/>
                </a:tc>
                <a:tc>
                  <a:txBody>
                    <a:bodyPr/>
                    <a:lstStyle/>
                    <a:p>
                      <a:pPr algn="ctr">
                        <a:defRPr sz="1800"/>
                      </a:pPr>
                      <a:r>
                        <a:rPr sz="1400"/>
                        <a:t>C63.34 status updates</a:t>
                      </a:r>
                    </a:p>
                  </a:txBody>
                  <a:tcPr marL="0" marR="0" marT="0" marB="0" anchor="t" anchorCtr="0" horzOverflow="overflow"/>
                </a:tc>
                <a:tc>
                  <a:txBody>
                    <a:bodyPr/>
                    <a:lstStyle/>
                    <a:p>
                      <a:pPr algn="ctr">
                        <a:defRPr sz="1800"/>
                      </a:pPr>
                      <a:r>
                        <a:rPr sz="1400"/>
                        <a:t>Doug K.</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31May26</a:t>
                      </a:r>
                    </a:p>
                  </a:txBody>
                  <a:tcPr marL="0" marR="0" marT="0" marB="0" anchor="t" anchorCtr="0" horzOverflow="overflow"/>
                </a:tc>
                <a:tc>
                  <a:txBody>
                    <a:bodyPr/>
                    <a:lstStyle/>
                    <a:p>
                      <a:pPr algn="ctr">
                        <a:defRPr sz="1400"/>
                      </a:pPr>
                    </a:p>
                  </a:txBody>
                  <a:tcPr marL="0" marR="0" marT="0" marB="0" anchor="t" anchorCtr="0" horzOverflow="overflow"/>
                </a:tc>
              </a:tr>
              <a:tr h="202058">
                <a:tc>
                  <a:txBody>
                    <a:bodyPr/>
                    <a:lstStyle/>
                    <a:p>
                      <a:pPr algn="ctr">
                        <a:tabLst>
                          <a:tab pos="393700" algn="l"/>
                        </a:tabLst>
                        <a:defRPr sz="1800"/>
                      </a:pPr>
                      <a:r>
                        <a:rPr sz="1400"/>
                        <a:t>2026-05-02</a:t>
                      </a:r>
                    </a:p>
                  </a:txBody>
                  <a:tcPr marL="0" marR="0" marT="0" marB="0" anchor="t" anchorCtr="0" horzOverflow="overflow"/>
                </a:tc>
                <a:tc>
                  <a:txBody>
                    <a:bodyPr/>
                    <a:lstStyle/>
                    <a:p>
                      <a:pPr algn="ctr">
                        <a:defRPr sz="1800"/>
                      </a:pPr>
                      <a:r>
                        <a:rPr sz="1400"/>
                        <a:t>Website changes/updates to Jerry</a:t>
                      </a:r>
                    </a:p>
                  </a:txBody>
                  <a:tcPr marL="0" marR="0" marT="0" marB="0" anchor="t" anchorCtr="0" horzOverflow="overflow"/>
                </a:tc>
                <a:tc>
                  <a:txBody>
                    <a:bodyPr/>
                    <a:lstStyle/>
                    <a:p>
                      <a:pPr algn="ctr">
                        <a:defRPr sz="1800"/>
                      </a:pPr>
                      <a:r>
                        <a:rPr sz="1400"/>
                        <a:t>Doug/Megan/Randy</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31June26</a:t>
                      </a:r>
                    </a:p>
                  </a:txBody>
                  <a:tcPr marL="0" marR="0" marT="0" marB="0" anchor="t" anchorCtr="0" horzOverflow="overflow"/>
                </a:tc>
                <a:tc>
                  <a:txBody>
                    <a:bodyPr/>
                    <a:lstStyle/>
                    <a:p>
                      <a:pPr algn="ctr">
                        <a:defRPr sz="1400"/>
                      </a:pPr>
                    </a:p>
                  </a:txBody>
                  <a:tcPr marL="0" marR="0" marT="0" marB="0" anchor="t" anchorCtr="0" horzOverflow="overflow"/>
                </a:tc>
              </a:tr>
              <a:tr h="202058">
                <a:tc>
                  <a:txBody>
                    <a:bodyPr/>
                    <a:lstStyle/>
                    <a:p>
                      <a:pPr algn="ctr">
                        <a:tabLst>
                          <a:tab pos="393700" algn="l"/>
                        </a:tabLst>
                        <a:defRPr sz="1800"/>
                      </a:pPr>
                      <a:r>
                        <a:rPr sz="1400"/>
                        <a:t>2026-05-03</a:t>
                      </a:r>
                    </a:p>
                  </a:txBody>
                  <a:tcPr marL="0" marR="0" marT="0" marB="0" anchor="t" anchorCtr="0" horzOverflow="overflow"/>
                </a:tc>
                <a:tc>
                  <a:txBody>
                    <a:bodyPr/>
                    <a:lstStyle/>
                    <a:p>
                      <a:pPr algn="ctr">
                        <a:defRPr sz="1800"/>
                      </a:pPr>
                      <a:r>
                        <a:rPr sz="1400"/>
                        <a:t>Check meeting template for updates</a:t>
                      </a:r>
                    </a:p>
                  </a:txBody>
                  <a:tcPr marL="0" marR="0" marT="0" marB="0" anchor="t" anchorCtr="0" horzOverflow="overflow"/>
                </a:tc>
                <a:tc>
                  <a:txBody>
                    <a:bodyPr/>
                    <a:lstStyle/>
                    <a:p>
                      <a:pPr algn="ctr">
                        <a:defRPr sz="1800"/>
                      </a:pPr>
                      <a:r>
                        <a:rPr sz="1400"/>
                        <a:t>Randy L.</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1Aug26</a:t>
                      </a:r>
                    </a:p>
                  </a:txBody>
                  <a:tcPr marL="0" marR="0" marT="0" marB="0" anchor="t" anchorCtr="0" horzOverflow="overflow"/>
                </a:tc>
                <a:tc>
                  <a:txBody>
                    <a:bodyPr/>
                    <a:lstStyle/>
                    <a:p>
                      <a:pPr algn="ctr">
                        <a:defRPr sz="1400"/>
                      </a:pPr>
                    </a:p>
                  </a:txBody>
                  <a:tcPr marL="0" marR="0" marT="0" marB="0" anchor="t" anchorCtr="0" horzOverflow="overflow"/>
                </a:tc>
              </a:tr>
              <a:tr h="430659">
                <a:tc>
                  <a:txBody>
                    <a:bodyPr/>
                    <a:lstStyle/>
                    <a:p>
                      <a:pPr algn="ctr">
                        <a:tabLst>
                          <a:tab pos="393700" algn="l"/>
                        </a:tabLst>
                        <a:defRPr sz="1800"/>
                      </a:pPr>
                      <a:r>
                        <a:rPr sz="1400"/>
                        <a:t>2025-05-01</a:t>
                      </a:r>
                    </a:p>
                  </a:txBody>
                  <a:tcPr marL="0" marR="0" marT="0" marB="0" anchor="t" anchorCtr="0" horzOverflow="overflow"/>
                </a:tc>
                <a:tc>
                  <a:txBody>
                    <a:bodyPr/>
                    <a:lstStyle/>
                    <a:p>
                      <a:pPr algn="ctr">
                        <a:defRPr sz="1800"/>
                      </a:pPr>
                      <a:r>
                        <a:rPr sz="1400"/>
                        <a:t>Send updated roster to Jerry R. for the SC6 committee</a:t>
                      </a:r>
                    </a:p>
                  </a:txBody>
                  <a:tcPr marL="0" marR="0" marT="0" marB="0" anchor="t" anchorCtr="0" horzOverflow="overflow"/>
                </a:tc>
                <a:tc>
                  <a:txBody>
                    <a:bodyPr/>
                    <a:lstStyle/>
                    <a:p>
                      <a:pPr algn="ctr">
                        <a:defRPr sz="1800"/>
                      </a:pPr>
                      <a:r>
                        <a:rPr sz="1400"/>
                        <a:t>Randy L.</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31May26</a:t>
                      </a:r>
                    </a:p>
                  </a:txBody>
                  <a:tcPr marL="0" marR="0" marT="0" marB="0" anchor="t" anchorCtr="0" horzOverflow="overflow"/>
                </a:tc>
                <a:tc>
                  <a:txBody>
                    <a:bodyPr/>
                    <a:lstStyle/>
                    <a:p>
                      <a:pPr algn="ctr">
                        <a:defRPr sz="1400"/>
                      </a:pPr>
                    </a:p>
                  </a:txBody>
                  <a:tcPr marL="0" marR="0" marT="0" marB="0" anchor="t" anchorCtr="0" horzOverflow="overflow"/>
                </a:tc>
              </a:tr>
              <a:tr h="659259">
                <a:tc>
                  <a:txBody>
                    <a:bodyPr/>
                    <a:lstStyle/>
                    <a:p>
                      <a:pPr algn="ctr">
                        <a:tabLst>
                          <a:tab pos="393700" algn="l"/>
                        </a:tabLst>
                        <a:defRPr sz="1800"/>
                      </a:pPr>
                      <a:r>
                        <a:rPr sz="1400"/>
                        <a:t>2025-05-02</a:t>
                      </a:r>
                    </a:p>
                  </a:txBody>
                  <a:tcPr marL="0" marR="0" marT="0" marB="0" anchor="t" anchorCtr="0" horzOverflow="overflow"/>
                </a:tc>
                <a:tc>
                  <a:txBody>
                    <a:bodyPr/>
                    <a:lstStyle/>
                    <a:p>
                      <a:pPr algn="ctr">
                        <a:defRPr sz="1800"/>
                      </a:pPr>
                      <a:r>
                        <a:rPr sz="1400"/>
                        <a:t>Reach out to Andy G of SC1 to discuss potential improvement to Annex C for Antennae and D for LISNs.</a:t>
                      </a:r>
                    </a:p>
                  </a:txBody>
                  <a:tcPr marL="0" marR="0" marT="0" marB="0" anchor="t" anchorCtr="0" horzOverflow="overflow"/>
                </a:tc>
                <a:tc>
                  <a:txBody>
                    <a:bodyPr/>
                    <a:lstStyle/>
                    <a:p>
                      <a:pPr algn="ctr">
                        <a:defRPr sz="1800"/>
                      </a:pPr>
                      <a:r>
                        <a:rPr sz="1400"/>
                        <a:t>Randy L.</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31May25</a:t>
                      </a:r>
                    </a:p>
                  </a:txBody>
                  <a:tcPr marL="0" marR="0" marT="0" marB="0" anchor="t" anchorCtr="0" horzOverflow="overflow"/>
                </a:tc>
                <a:tc>
                  <a:txBody>
                    <a:bodyPr/>
                    <a:lstStyle/>
                    <a:p>
                      <a:pPr algn="ctr">
                        <a:defRPr sz="1800"/>
                      </a:pPr>
                      <a:r>
                        <a:rPr sz="1400"/>
                        <a:t> </a:t>
                      </a:r>
                    </a:p>
                  </a:txBody>
                  <a:tcPr marL="0" marR="0" marT="0" marB="0" anchor="t" anchorCtr="0" horzOverflow="overflow"/>
                </a:tc>
              </a:tr>
              <a:tr h="887859">
                <a:tc>
                  <a:txBody>
                    <a:bodyPr/>
                    <a:lstStyle/>
                    <a:p>
                      <a:pPr algn="ctr">
                        <a:tabLst>
                          <a:tab pos="393700" algn="l"/>
                        </a:tabLst>
                        <a:defRPr sz="1800"/>
                      </a:pPr>
                      <a:r>
                        <a:rPr sz="1400"/>
                        <a:t>2025-10-04</a:t>
                      </a:r>
                    </a:p>
                  </a:txBody>
                  <a:tcPr marL="0" marR="0" marT="0" marB="0" anchor="t" anchorCtr="0" horzOverflow="overflow"/>
                </a:tc>
                <a:tc>
                  <a:txBody>
                    <a:bodyPr/>
                    <a:lstStyle/>
                    <a:p>
                      <a:pPr algn="ctr">
                        <a:defRPr sz="1800"/>
                      </a:pPr>
                      <a:r>
                        <a:rPr sz="1400"/>
                        <a:t>Resolve comments from this latest version of C63.34, reach out to Andy G of SC1 for proposed input, and then send to SC6 for voting by the end of Nov 2025.</a:t>
                      </a:r>
                    </a:p>
                  </a:txBody>
                  <a:tcPr marL="0" marR="0" marT="0" marB="0" anchor="t" anchorCtr="0" horzOverflow="overflow"/>
                </a:tc>
                <a:tc>
                  <a:txBody>
                    <a:bodyPr/>
                    <a:lstStyle/>
                    <a:p>
                      <a:pPr algn="ctr">
                        <a:defRPr sz="1800"/>
                      </a:pPr>
                      <a:r>
                        <a:rPr sz="1400"/>
                        <a:t>Randy L.</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End of Nov 2025</a:t>
                      </a:r>
                    </a:p>
                  </a:txBody>
                  <a:tcPr marL="0" marR="0" marT="0" marB="0" anchor="t" anchorCtr="0" horzOverflow="overflow"/>
                </a:tc>
                <a:tc>
                  <a:txBody>
                    <a:bodyPr/>
                    <a:lstStyle/>
                    <a:p>
                      <a:pPr algn="ctr">
                        <a:defRPr sz="1800"/>
                      </a:pPr>
                      <a:r>
                        <a:rPr sz="1400"/>
                        <a:t> </a:t>
                      </a:r>
                    </a:p>
                  </a:txBody>
                  <a:tcPr marL="0" marR="0" marT="0" marB="0" anchor="t" anchorCtr="0" horzOverflow="overflow"/>
                </a:tc>
              </a:tr>
              <a:tr h="430659">
                <a:tc>
                  <a:txBody>
                    <a:bodyPr/>
                    <a:lstStyle/>
                    <a:p>
                      <a:pPr algn="ctr">
                        <a:tabLst>
                          <a:tab pos="393700" algn="l"/>
                        </a:tabLst>
                        <a:defRPr sz="1800"/>
                      </a:pPr>
                      <a:r>
                        <a:rPr sz="1400"/>
                        <a:t>2025-10-05</a:t>
                      </a:r>
                    </a:p>
                  </a:txBody>
                  <a:tcPr marL="0" marR="0" marT="0" marB="0" anchor="t" anchorCtr="0" horzOverflow="overflow"/>
                </a:tc>
                <a:tc>
                  <a:txBody>
                    <a:bodyPr/>
                    <a:lstStyle/>
                    <a:p>
                      <a:pPr algn="ctr">
                        <a:defRPr sz="1800"/>
                      </a:pPr>
                      <a:r>
                        <a:rPr sz="1400"/>
                        <a:t>Fix link to previous minutes in agenda/minutes.</a:t>
                      </a:r>
                    </a:p>
                  </a:txBody>
                  <a:tcPr marL="0" marR="0" marT="0" marB="0" anchor="t" anchorCtr="0" horzOverflow="overflow"/>
                </a:tc>
                <a:tc>
                  <a:txBody>
                    <a:bodyPr/>
                    <a:lstStyle/>
                    <a:p>
                      <a:pPr algn="ctr">
                        <a:defRPr sz="1800"/>
                      </a:pPr>
                      <a:r>
                        <a:rPr sz="1400"/>
                        <a:t>Randy L.</a:t>
                      </a:r>
                    </a:p>
                  </a:txBody>
                  <a:tcPr marL="0" marR="0" marT="0" marB="0" anchor="t" anchorCtr="0" horzOverflow="overflow"/>
                </a:tc>
                <a:tc>
                  <a:txBody>
                    <a:bodyPr/>
                    <a:lstStyle/>
                    <a:p>
                      <a:pPr algn="ctr">
                        <a:defRPr sz="1800"/>
                      </a:pPr>
                      <a:r>
                        <a:rPr sz="1400"/>
                        <a:t>Open</a:t>
                      </a:r>
                    </a:p>
                  </a:txBody>
                  <a:tcPr marL="0" marR="0" marT="0" marB="0" anchor="t" anchorCtr="0" horzOverflow="overflow"/>
                </a:tc>
                <a:tc>
                  <a:txBody>
                    <a:bodyPr/>
                    <a:lstStyle/>
                    <a:p>
                      <a:pPr algn="ctr">
                        <a:defRPr sz="1800"/>
                      </a:pPr>
                      <a:r>
                        <a:rPr sz="1400"/>
                        <a:t>Next meeting</a:t>
                      </a:r>
                    </a:p>
                  </a:txBody>
                  <a:tcPr marL="0" marR="0" marT="0" marB="0" anchor="t" anchorCtr="0" horzOverflow="overflow"/>
                </a:tc>
                <a:tc>
                  <a:txBody>
                    <a:bodyPr/>
                    <a:lstStyle/>
                    <a:p>
                      <a:pPr algn="ctr">
                        <a:defRPr sz="1800"/>
                      </a:pPr>
                      <a:r>
                        <a:rPr sz="1400"/>
                        <a:t> </a:t>
                      </a:r>
                    </a:p>
                  </a:txBody>
                  <a:tcPr marL="0" marR="0" marT="0" marB="0" anchor="t" anchorCtr="0" horzOverflow="overflow"/>
                </a:tc>
              </a:tr>
            </a:tbl>
          </a:graphicData>
        </a:graphic>
      </p:graphicFrame>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