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mn-lt"/>
        <a:ea typeface="+mn-ea"/>
        <a:cs typeface="+mn-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mn-lt"/>
        <a:ea typeface="+mn-ea"/>
        <a:cs typeface="+mn-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mn-lt"/>
        <a:ea typeface="+mn-ea"/>
        <a:cs typeface="+mn-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mn-lt"/>
        <a:ea typeface="+mn-ea"/>
        <a:cs typeface="+mn-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mn-lt"/>
        <a:ea typeface="+mn-ea"/>
        <a:cs typeface="+mn-cs"/>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114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Shape 17"/>
          <p:cNvSpPr>
            <a:spLocks noGrp="1" noRot="1" noChangeAspect="1"/>
          </p:cNvSpPr>
          <p:nvPr>
            <p:ph type="sldImg"/>
          </p:nvPr>
        </p:nvSpPr>
        <p:spPr>
          <a:xfrm>
            <a:off x="1143000" y="685800"/>
            <a:ext cx="4572000" cy="3429000"/>
          </a:xfrm>
          <a:prstGeom prst="rect">
            <a:avLst/>
          </a:prstGeom>
        </p:spPr>
        <p:txBody>
          <a:bodyPr/>
          <a:lstStyle/>
          <a:p>
            <a:endParaRPr/>
          </a:p>
        </p:txBody>
      </p:sp>
      <p:sp>
        <p:nvSpPr>
          <p:cNvPr id="18" name="Shape 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Arial"/>
      </a:defRPr>
    </a:lvl1pPr>
    <a:lvl2pPr indent="228600" latinLnBrk="0">
      <a:spcBef>
        <a:spcPts val="400"/>
      </a:spcBef>
      <a:defRPr sz="1200">
        <a:latin typeface="+mn-lt"/>
        <a:ea typeface="+mn-ea"/>
        <a:cs typeface="+mn-cs"/>
        <a:sym typeface="Arial"/>
      </a:defRPr>
    </a:lvl2pPr>
    <a:lvl3pPr indent="457200" latinLnBrk="0">
      <a:spcBef>
        <a:spcPts val="400"/>
      </a:spcBef>
      <a:defRPr sz="1200">
        <a:latin typeface="+mn-lt"/>
        <a:ea typeface="+mn-ea"/>
        <a:cs typeface="+mn-cs"/>
        <a:sym typeface="Arial"/>
      </a:defRPr>
    </a:lvl3pPr>
    <a:lvl4pPr indent="685800" latinLnBrk="0">
      <a:spcBef>
        <a:spcPts val="400"/>
      </a:spcBef>
      <a:defRPr sz="1200">
        <a:latin typeface="+mn-lt"/>
        <a:ea typeface="+mn-ea"/>
        <a:cs typeface="+mn-cs"/>
        <a:sym typeface="Arial"/>
      </a:defRPr>
    </a:lvl4pPr>
    <a:lvl5pPr indent="914400" latinLnBrk="0">
      <a:spcBef>
        <a:spcPts val="400"/>
      </a:spcBef>
      <a:defRPr sz="1200">
        <a:latin typeface="+mn-lt"/>
        <a:ea typeface="+mn-ea"/>
        <a:cs typeface="+mn-cs"/>
        <a:sym typeface="Arial"/>
      </a:defRPr>
    </a:lvl5pPr>
    <a:lvl6pPr indent="1143000" latinLnBrk="0">
      <a:spcBef>
        <a:spcPts val="400"/>
      </a:spcBef>
      <a:defRPr sz="1200">
        <a:latin typeface="+mn-lt"/>
        <a:ea typeface="+mn-ea"/>
        <a:cs typeface="+mn-cs"/>
        <a:sym typeface="Arial"/>
      </a:defRPr>
    </a:lvl6pPr>
    <a:lvl7pPr indent="1371600" latinLnBrk="0">
      <a:spcBef>
        <a:spcPts val="400"/>
      </a:spcBef>
      <a:defRPr sz="1200">
        <a:latin typeface="+mn-lt"/>
        <a:ea typeface="+mn-ea"/>
        <a:cs typeface="+mn-cs"/>
        <a:sym typeface="Arial"/>
      </a:defRPr>
    </a:lvl7pPr>
    <a:lvl8pPr indent="1600200" latinLnBrk="0">
      <a:spcBef>
        <a:spcPts val="400"/>
      </a:spcBef>
      <a:defRPr sz="1200">
        <a:latin typeface="+mn-lt"/>
        <a:ea typeface="+mn-ea"/>
        <a:cs typeface="+mn-cs"/>
        <a:sym typeface="Arial"/>
      </a:defRPr>
    </a:lvl8pPr>
    <a:lvl9pPr indent="1828800" latinLnBrk="0">
      <a:spcBef>
        <a:spcPts val="400"/>
      </a:spcBef>
      <a:defRPr sz="1200">
        <a:latin typeface="+mn-lt"/>
        <a:ea typeface="+mn-ea"/>
        <a:cs typeface="+mn-cs"/>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Number"/>
          <p:cNvSpPr txBox="1">
            <a:spLocks noGrp="1"/>
          </p:cNvSpPr>
          <p:nvPr>
            <p:ph type="sldNum" sz="quarter" idx="2"/>
          </p:nvPr>
        </p:nvSpPr>
        <p:spPr>
          <a:xfrm>
            <a:off x="8384892" y="6245225"/>
            <a:ext cx="301909" cy="288824"/>
          </a:xfrm>
          <a:prstGeom prst="rect">
            <a:avLst/>
          </a:prstGeom>
          <a:ln w="12700">
            <a:miter lim="400000"/>
          </a:ln>
        </p:spPr>
        <p:txBody>
          <a:bodyPr wrap="none" lIns="45719" rIns="45719">
            <a:spAutoFit/>
          </a:bodyPr>
          <a:lstStyle>
            <a:lvl1pPr algn="r">
              <a:defRPr sz="1400" b="0"/>
            </a:lvl1pPr>
          </a:lstStyle>
          <a:p>
            <a:fld id="{86CB4B4D-7CA3-9044-876B-883B54F8677D}" type="slidenum">
              <a:t>‹#›</a:t>
            </a:fld>
            <a:endParaRPr/>
          </a:p>
        </p:txBody>
      </p:sp>
      <p:sp>
        <p:nvSpPr>
          <p:cNvPr id="3" name="Title Text"/>
          <p:cNvSpPr txBox="1">
            <a:spLocks noGrp="1"/>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t>Title Text</a:t>
            </a:r>
          </a:p>
        </p:txBody>
      </p:sp>
      <p:sp>
        <p:nvSpPr>
          <p:cNvPr id="4" name="Body Level One…"/>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Arial"/>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Arial"/>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Arial"/>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Arial"/>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Arial"/>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Arial"/>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Arial"/>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Arial"/>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4pPr>
      <a:lvl5pPr marL="22352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cNvSpPr txBox="1">
            <a:spLocks noGrp="1"/>
          </p:cNvSpPr>
          <p:nvPr>
            <p:ph type="sldNum" sz="quarter" idx="2"/>
          </p:nvPr>
        </p:nvSpPr>
        <p:spPr>
          <a:xfrm>
            <a:off x="8483776" y="6245225"/>
            <a:ext cx="203024" cy="28882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a:t>
            </a:fld>
            <a:endParaRPr/>
          </a:p>
        </p:txBody>
      </p:sp>
      <p:sp>
        <p:nvSpPr>
          <p:cNvPr id="21" name="Accredited Standards Committee  C63® - EMC"/>
          <p:cNvSpPr txBox="1">
            <a:spLocks noGrp="1"/>
          </p:cNvSpPr>
          <p:nvPr>
            <p:ph type="title" idx="4294967295"/>
          </p:nvPr>
        </p:nvSpPr>
        <p:spPr>
          <a:xfrm>
            <a:off x="1905000" y="76199"/>
            <a:ext cx="7239000" cy="1143002"/>
          </a:xfrm>
          <a:prstGeom prst="rect">
            <a:avLst/>
          </a:prstGeom>
        </p:spPr>
        <p:txBody>
          <a:bodyPr>
            <a:normAutofit/>
          </a:bodyPr>
          <a:lstStyle/>
          <a:p>
            <a:pPr>
              <a:defRPr sz="3200" b="1"/>
            </a:pPr>
            <a:r>
              <a:t>Accredited Standards Committee </a:t>
            </a:r>
            <a:br/>
            <a:r>
              <a:t>C63</a:t>
            </a:r>
            <a:r>
              <a:rPr baseline="30000"/>
              <a:t>®</a:t>
            </a:r>
            <a:r>
              <a:t> - EMC</a:t>
            </a:r>
            <a:r>
              <a:rPr b="0"/>
              <a:t> </a:t>
            </a:r>
          </a:p>
        </p:txBody>
      </p:sp>
      <p:pic>
        <p:nvPicPr>
          <p:cNvPr id="22" name="image.png" descr="image.png"/>
          <p:cNvPicPr>
            <a:picLocks noChangeAspect="1"/>
          </p:cNvPicPr>
          <p:nvPr/>
        </p:nvPicPr>
        <p:blipFill>
          <a:blip r:embed="rId2"/>
          <a:srcRect r="5262"/>
          <a:stretch>
            <a:fillRect/>
          </a:stretch>
        </p:blipFill>
        <p:spPr>
          <a:xfrm>
            <a:off x="381000" y="152400"/>
            <a:ext cx="1447800" cy="763588"/>
          </a:xfrm>
          <a:prstGeom prst="rect">
            <a:avLst/>
          </a:prstGeom>
          <a:ln w="12700">
            <a:miter lim="400000"/>
          </a:ln>
        </p:spPr>
      </p:pic>
      <p:sp>
        <p:nvSpPr>
          <p:cNvPr id="23" name="SC6 Accreditation / Conformity Assessment"/>
          <p:cNvSpPr txBox="1"/>
          <p:nvPr/>
        </p:nvSpPr>
        <p:spPr>
          <a:xfrm>
            <a:off x="45719" y="2438400"/>
            <a:ext cx="9052562" cy="12178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spcBef>
                <a:spcPts val="2400"/>
              </a:spcBef>
              <a:defRPr sz="4000"/>
            </a:lvl1pPr>
          </a:lstStyle>
          <a:p>
            <a:r>
              <a:t>SC6 Accreditation / Conformity Assessment</a:t>
            </a:r>
          </a:p>
        </p:txBody>
      </p:sp>
      <p:sp>
        <p:nvSpPr>
          <p:cNvPr id="24" name="Doug Kramer…"/>
          <p:cNvSpPr txBox="1"/>
          <p:nvPr/>
        </p:nvSpPr>
        <p:spPr>
          <a:xfrm>
            <a:off x="45719" y="4800600"/>
            <a:ext cx="9052562" cy="1564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ctr">
              <a:spcBef>
                <a:spcPts val="1600"/>
              </a:spcBef>
              <a:defRPr sz="2800"/>
            </a:pPr>
            <a:r>
              <a:t>Doug Kramer</a:t>
            </a:r>
          </a:p>
          <a:p>
            <a:pPr algn="ctr">
              <a:spcBef>
                <a:spcPts val="1400"/>
              </a:spcBef>
              <a:defRPr sz="2400" b="0"/>
            </a:pPr>
            <a:r>
              <a:t>SC6 Chair</a:t>
            </a:r>
          </a:p>
          <a:p>
            <a:pPr algn="ctr">
              <a:spcBef>
                <a:spcPts val="1400"/>
              </a:spcBef>
              <a:defRPr sz="2400" b="0"/>
            </a:pPr>
            <a:r>
              <a:t>October 4, 2024</a:t>
            </a:r>
          </a:p>
        </p:txBody>
      </p:sp>
      <p:sp>
        <p:nvSpPr>
          <p:cNvPr id="25" name="Line"/>
          <p:cNvSpPr/>
          <p:nvPr/>
        </p:nvSpPr>
        <p:spPr>
          <a:xfrm>
            <a:off x="381000" y="1219200"/>
            <a:ext cx="8382000" cy="0"/>
          </a:xfrm>
          <a:prstGeom prst="line">
            <a:avLst/>
          </a:prstGeom>
          <a:ln w="28575">
            <a:solidFill>
              <a:srgbClr val="FF0000"/>
            </a:solidFill>
          </a:ln>
        </p:spPr>
        <p:txBody>
          <a:bodyPr lIns="45719" rIns="45719"/>
          <a:lstStyle/>
          <a:p>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Slide Number"/>
          <p:cNvSpPr txBox="1">
            <a:spLocks noGrp="1"/>
          </p:cNvSpPr>
          <p:nvPr>
            <p:ph type="sldNum" sz="quarter" idx="2"/>
          </p:nvPr>
        </p:nvSpPr>
        <p:spPr>
          <a:xfrm>
            <a:off x="8384892" y="6245225"/>
            <a:ext cx="301909" cy="28882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sp>
        <p:nvSpPr>
          <p:cNvPr id="83" name="Accredited Standards Committee  C63® - EMC"/>
          <p:cNvSpPr txBox="1">
            <a:spLocks noGrp="1"/>
          </p:cNvSpPr>
          <p:nvPr>
            <p:ph type="title" idx="4294967295"/>
          </p:nvPr>
        </p:nvSpPr>
        <p:spPr>
          <a:xfrm>
            <a:off x="1905000" y="76199"/>
            <a:ext cx="7239000" cy="1143002"/>
          </a:xfrm>
          <a:prstGeom prst="rect">
            <a:avLst/>
          </a:prstGeom>
        </p:spPr>
        <p:txBody>
          <a:bodyPr>
            <a:normAutofit/>
          </a:bodyPr>
          <a:lstStyle/>
          <a:p>
            <a:pPr>
              <a:defRPr sz="3200" b="1"/>
            </a:pPr>
            <a:r>
              <a:t>Accredited Standards Committee </a:t>
            </a:r>
            <a:br/>
            <a:r>
              <a:t>C63</a:t>
            </a:r>
            <a:r>
              <a:rPr baseline="30000"/>
              <a:t>®</a:t>
            </a:r>
            <a:r>
              <a:t> - EMC</a:t>
            </a:r>
            <a:r>
              <a:rPr b="0"/>
              <a:t> </a:t>
            </a:r>
          </a:p>
        </p:txBody>
      </p:sp>
      <p:pic>
        <p:nvPicPr>
          <p:cNvPr id="84" name="image.png" descr="image.png"/>
          <p:cNvPicPr>
            <a:picLocks noChangeAspect="1"/>
          </p:cNvPicPr>
          <p:nvPr/>
        </p:nvPicPr>
        <p:blipFill>
          <a:blip r:embed="rId2"/>
          <a:srcRect r="5262"/>
          <a:stretch>
            <a:fillRect/>
          </a:stretch>
        </p:blipFill>
        <p:spPr>
          <a:xfrm>
            <a:off x="381000" y="152400"/>
            <a:ext cx="1447800" cy="763588"/>
          </a:xfrm>
          <a:prstGeom prst="rect">
            <a:avLst/>
          </a:prstGeom>
          <a:ln w="12700">
            <a:miter lim="400000"/>
          </a:ln>
        </p:spPr>
      </p:pic>
      <p:sp>
        <p:nvSpPr>
          <p:cNvPr id="85" name="Action Item Summary"/>
          <p:cNvSpPr txBox="1"/>
          <p:nvPr/>
        </p:nvSpPr>
        <p:spPr>
          <a:xfrm>
            <a:off x="45719" y="1309687"/>
            <a:ext cx="9052562" cy="4862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spcBef>
                <a:spcPts val="1600"/>
              </a:spcBef>
              <a:defRPr sz="2800"/>
            </a:lvl1pPr>
          </a:lstStyle>
          <a:p>
            <a:r>
              <a:t>Action Item Summary</a:t>
            </a:r>
          </a:p>
        </p:txBody>
      </p:sp>
      <p:sp>
        <p:nvSpPr>
          <p:cNvPr id="86" name="Line"/>
          <p:cNvSpPr/>
          <p:nvPr/>
        </p:nvSpPr>
        <p:spPr>
          <a:xfrm>
            <a:off x="381000" y="1219200"/>
            <a:ext cx="8382000" cy="0"/>
          </a:xfrm>
          <a:prstGeom prst="line">
            <a:avLst/>
          </a:prstGeom>
          <a:ln w="28575">
            <a:solidFill>
              <a:srgbClr val="FF0000"/>
            </a:solidFill>
          </a:ln>
        </p:spPr>
        <p:txBody>
          <a:bodyPr lIns="45719" rIns="45719"/>
          <a:lstStyle/>
          <a:p>
            <a:endParaRPr/>
          </a:p>
        </p:txBody>
      </p:sp>
      <p:graphicFrame>
        <p:nvGraphicFramePr>
          <p:cNvPr id="87" name="Table 1"/>
          <p:cNvGraphicFramePr/>
          <p:nvPr>
            <p:extLst>
              <p:ext uri="{D42A27DB-BD31-4B8C-83A1-F6EECF244321}">
                <p14:modId xmlns:p14="http://schemas.microsoft.com/office/powerpoint/2010/main" val="1930334041"/>
              </p:ext>
            </p:extLst>
          </p:nvPr>
        </p:nvGraphicFramePr>
        <p:xfrm>
          <a:off x="685800" y="1828800"/>
          <a:ext cx="7924799" cy="4629374"/>
        </p:xfrm>
        <a:graphic>
          <a:graphicData uri="http://schemas.openxmlformats.org/drawingml/2006/table">
            <a:tbl>
              <a:tblPr>
                <a:tableStyleId>{4C3C2611-4C71-4FC5-86AE-919BDF0F9419}</a:tableStyleId>
              </a:tblPr>
              <a:tblGrid>
                <a:gridCol w="838200">
                  <a:extLst>
                    <a:ext uri="{9D8B030D-6E8A-4147-A177-3AD203B41FA5}">
                      <a16:colId xmlns:a16="http://schemas.microsoft.com/office/drawing/2014/main" val="20000"/>
                    </a:ext>
                  </a:extLst>
                </a:gridCol>
                <a:gridCol w="3092824">
                  <a:extLst>
                    <a:ext uri="{9D8B030D-6E8A-4147-A177-3AD203B41FA5}">
                      <a16:colId xmlns:a16="http://schemas.microsoft.com/office/drawing/2014/main" val="20001"/>
                    </a:ext>
                  </a:extLst>
                </a:gridCol>
                <a:gridCol w="1030941">
                  <a:extLst>
                    <a:ext uri="{9D8B030D-6E8A-4147-A177-3AD203B41FA5}">
                      <a16:colId xmlns:a16="http://schemas.microsoft.com/office/drawing/2014/main" val="20002"/>
                    </a:ext>
                  </a:extLst>
                </a:gridCol>
                <a:gridCol w="824753">
                  <a:extLst>
                    <a:ext uri="{9D8B030D-6E8A-4147-A177-3AD203B41FA5}">
                      <a16:colId xmlns:a16="http://schemas.microsoft.com/office/drawing/2014/main" val="20003"/>
                    </a:ext>
                  </a:extLst>
                </a:gridCol>
                <a:gridCol w="1165411">
                  <a:extLst>
                    <a:ext uri="{9D8B030D-6E8A-4147-A177-3AD203B41FA5}">
                      <a16:colId xmlns:a16="http://schemas.microsoft.com/office/drawing/2014/main" val="20004"/>
                    </a:ext>
                  </a:extLst>
                </a:gridCol>
                <a:gridCol w="972670">
                  <a:extLst>
                    <a:ext uri="{9D8B030D-6E8A-4147-A177-3AD203B41FA5}">
                      <a16:colId xmlns:a16="http://schemas.microsoft.com/office/drawing/2014/main" val="20005"/>
                    </a:ext>
                  </a:extLst>
                </a:gridCol>
              </a:tblGrid>
              <a:tr h="484094">
                <a:tc>
                  <a:txBody>
                    <a:bodyPr/>
                    <a:lstStyle/>
                    <a:p>
                      <a:pPr algn="l">
                        <a:tabLst>
                          <a:tab pos="393700" algn="l"/>
                        </a:tabLst>
                      </a:pPr>
                      <a:r>
                        <a:t>Action</a:t>
                      </a:r>
                    </a:p>
                    <a:p>
                      <a:pPr algn="l">
                        <a:tabLst>
                          <a:tab pos="393700" algn="l"/>
                        </a:tabLst>
                      </a:pPr>
                      <a:r>
                        <a:t>Item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400"/>
                        <a:t>Subject</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r>
                        <a:t>Responsible</a:t>
                      </a:r>
                    </a:p>
                    <a:p>
                      <a:pPr algn="ctr"/>
                      <a:r>
                        <a:t>Person</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r>
                        <a:t>Status</a:t>
                      </a:r>
                    </a:p>
                    <a:p>
                      <a:pPr algn="ctr"/>
                      <a:r>
                        <a:t>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r>
                        <a:t>Deliverable</a:t>
                      </a:r>
                    </a:p>
                    <a:p>
                      <a:pPr algn="ctr"/>
                      <a:r>
                        <a:t>Date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800"/>
                      </a:pPr>
                      <a:r>
                        <a:rPr sz="1400"/>
                        <a:t>Comments</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0">
                <a:tc>
                  <a:txBody>
                    <a:bodyPr/>
                    <a:lstStyle/>
                    <a:p>
                      <a:pPr algn="ctr">
                        <a:tabLst>
                          <a:tab pos="393700" algn="l"/>
                        </a:tabLst>
                        <a:defRPr sz="1800"/>
                      </a:pPr>
                      <a:r>
                        <a:rPr sz="1600" dirty="0"/>
                        <a:t>202310-02</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dirty="0"/>
                        <a:t>ABs to formulate a method to gain assessor feedback on nonconformities appearing to be related to confusing or unclear language in standards so the information related to C63 standards can be brought to SC6 for dissemination to other Subcommittees.</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a:t>Megan M.</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dirty="0"/>
                        <a:t>Open</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a:t> </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dirty="0">
                          <a:solidFill>
                            <a:srgbClr val="FFFFFF"/>
                          </a:solidFill>
                        </a:rPr>
                        <a:t> </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1"/>
                  </a:ext>
                </a:extLst>
              </a:tr>
              <a:tr h="588962">
                <a:tc>
                  <a:txBody>
                    <a:bodyPr/>
                    <a:lstStyle/>
                    <a:p>
                      <a:pPr algn="ctr">
                        <a:tabLst>
                          <a:tab pos="393700" algn="l"/>
                        </a:tabLst>
                        <a:defRPr sz="1800"/>
                      </a:pPr>
                      <a:r>
                        <a:rPr sz="1600" dirty="0"/>
                        <a:t>202310-03</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a:t>SC6 chair to relay to SC1 to review wording around LISN usage and calibration due to AB feedback.</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dirty="0"/>
                        <a:t>Doug K.</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a:t>Open</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a:t> </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dirty="0">
                          <a:solidFill>
                            <a:srgbClr val="FFFFFF"/>
                          </a:solidFill>
                        </a:rPr>
                        <a:t> </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611187">
                <a:tc>
                  <a:txBody>
                    <a:bodyPr/>
                    <a:lstStyle/>
                    <a:p>
                      <a:pPr algn="ctr">
                        <a:tabLst>
                          <a:tab pos="393700" algn="l"/>
                        </a:tabLst>
                        <a:defRPr sz="1800"/>
                      </a:pPr>
                      <a:r>
                        <a:rPr sz="1600"/>
                        <a:t>202405-02</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a:t>Investigate how many CABs SCC accredits to our standards in consideration of inviting them to participate</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a:t>Doug K.</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a:t> Open</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2400"/>
                      </a:pPr>
                      <a:endParaRPr sz="1600"/>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defRPr sz="1800"/>
                      </a:pPr>
                      <a:r>
                        <a:rPr sz="1600" dirty="0"/>
                        <a:t> </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p:fade/>
      </p:transition>
    </mc:Choice>
    <mc:Fallback xmlns:a14="http://schemas.microsoft.com/office/drawing/2010/main" xmlns:m="http://schemas.openxmlformats.org/officeDocument/2006/math" xmlns="">
      <p:transition spd="fast">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cNvSpPr txBox="1">
            <a:spLocks noGrp="1"/>
          </p:cNvSpPr>
          <p:nvPr>
            <p:ph type="sldNum" sz="quarter" idx="2"/>
          </p:nvPr>
        </p:nvSpPr>
        <p:spPr>
          <a:xfrm>
            <a:off x="8483776" y="6245225"/>
            <a:ext cx="203024" cy="28882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
        <p:nvSpPr>
          <p:cNvPr id="28" name="Accredited Standards Committee  C63® - EMC"/>
          <p:cNvSpPr txBox="1">
            <a:spLocks noGrp="1"/>
          </p:cNvSpPr>
          <p:nvPr>
            <p:ph type="title" idx="4294967295"/>
          </p:nvPr>
        </p:nvSpPr>
        <p:spPr>
          <a:xfrm>
            <a:off x="1905000" y="76199"/>
            <a:ext cx="7239000" cy="1143002"/>
          </a:xfrm>
          <a:prstGeom prst="rect">
            <a:avLst/>
          </a:prstGeom>
        </p:spPr>
        <p:txBody>
          <a:bodyPr>
            <a:normAutofit/>
          </a:bodyPr>
          <a:lstStyle/>
          <a:p>
            <a:pPr>
              <a:defRPr sz="3200" b="1"/>
            </a:pPr>
            <a:r>
              <a:t>Accredited Standards Committee </a:t>
            </a:r>
            <a:br/>
            <a:r>
              <a:t>C63</a:t>
            </a:r>
            <a:r>
              <a:rPr baseline="30000"/>
              <a:t>®</a:t>
            </a:r>
            <a:r>
              <a:t> - EMC</a:t>
            </a:r>
            <a:r>
              <a:rPr b="0"/>
              <a:t> </a:t>
            </a:r>
          </a:p>
        </p:txBody>
      </p:sp>
      <p:pic>
        <p:nvPicPr>
          <p:cNvPr id="29" name="image.png" descr="image.png"/>
          <p:cNvPicPr>
            <a:picLocks noChangeAspect="1"/>
          </p:cNvPicPr>
          <p:nvPr/>
        </p:nvPicPr>
        <p:blipFill>
          <a:blip r:embed="rId2"/>
          <a:srcRect r="5262"/>
          <a:stretch>
            <a:fillRect/>
          </a:stretch>
        </p:blipFill>
        <p:spPr>
          <a:xfrm>
            <a:off x="381000" y="152400"/>
            <a:ext cx="1447800" cy="763588"/>
          </a:xfrm>
          <a:prstGeom prst="rect">
            <a:avLst/>
          </a:prstGeom>
          <a:ln w="12700">
            <a:miter lim="400000"/>
          </a:ln>
        </p:spPr>
      </p:pic>
      <p:sp>
        <p:nvSpPr>
          <p:cNvPr id="30" name="Line"/>
          <p:cNvSpPr/>
          <p:nvPr/>
        </p:nvSpPr>
        <p:spPr>
          <a:xfrm>
            <a:off x="381000" y="1219200"/>
            <a:ext cx="8382000" cy="0"/>
          </a:xfrm>
          <a:prstGeom prst="line">
            <a:avLst/>
          </a:prstGeom>
          <a:ln w="28575">
            <a:solidFill>
              <a:srgbClr val="FF0000"/>
            </a:solidFill>
          </a:ln>
        </p:spPr>
        <p:txBody>
          <a:bodyPr lIns="45719" rIns="45719"/>
          <a:lstStyle/>
          <a:p>
            <a:endParaRPr/>
          </a:p>
        </p:txBody>
      </p:sp>
      <p:sp>
        <p:nvSpPr>
          <p:cNvPr id="31" name="Working Group Reports…"/>
          <p:cNvSpPr txBox="1"/>
          <p:nvPr/>
        </p:nvSpPr>
        <p:spPr>
          <a:xfrm>
            <a:off x="350520" y="1905000"/>
            <a:ext cx="8442960" cy="1732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spcBef>
                <a:spcPts val="600"/>
              </a:spcBef>
              <a:defRPr sz="2400"/>
            </a:pPr>
            <a:r>
              <a:t>Working Group Reports</a:t>
            </a:r>
          </a:p>
          <a:p>
            <a:pPr>
              <a:spcBef>
                <a:spcPts val="600"/>
              </a:spcBef>
              <a:defRPr sz="2400"/>
            </a:pPr>
            <a:r>
              <a:t>Liaison Reports</a:t>
            </a:r>
          </a:p>
          <a:p>
            <a:pPr>
              <a:spcBef>
                <a:spcPts val="600"/>
              </a:spcBef>
              <a:defRPr sz="2400"/>
            </a:pPr>
            <a:r>
              <a:t>AB Reports</a:t>
            </a:r>
          </a:p>
          <a:p>
            <a:pPr>
              <a:spcBef>
                <a:spcPts val="600"/>
              </a:spcBef>
              <a:defRPr sz="2400"/>
            </a:pPr>
            <a:r>
              <a:t>Review of Action Items</a:t>
            </a:r>
          </a:p>
        </p:txBody>
      </p:sp>
    </p:spTree>
  </p:cSld>
  <p:clrMapOvr>
    <a:masterClrMapping/>
  </p:clrMapOvr>
  <mc:AlternateContent xmlns:mc="http://schemas.openxmlformats.org/markup-compatibility/2006" xmlns:p14="http://schemas.microsoft.com/office/powerpoint/2010/main">
    <mc:Choice Requires="p14">
      <p:transition>
        <p:fade/>
      </p:transition>
    </mc:Choice>
    <mc:Fallback xmlns:a14="http://schemas.microsoft.com/office/drawing/2010/main" xmlns:m="http://schemas.openxmlformats.org/officeDocument/2006/math" xmlns="">
      <p:transition spd="fast">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cNvSpPr txBox="1">
            <a:spLocks noGrp="1"/>
          </p:cNvSpPr>
          <p:nvPr>
            <p:ph type="sldNum" sz="quarter" idx="2"/>
          </p:nvPr>
        </p:nvSpPr>
        <p:spPr>
          <a:xfrm>
            <a:off x="8483776" y="6245225"/>
            <a:ext cx="203024" cy="28882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
        <p:nvSpPr>
          <p:cNvPr id="34" name="Accredited Standards Committee  C63® - EMC"/>
          <p:cNvSpPr txBox="1">
            <a:spLocks noGrp="1"/>
          </p:cNvSpPr>
          <p:nvPr>
            <p:ph type="title" idx="4294967295"/>
          </p:nvPr>
        </p:nvSpPr>
        <p:spPr>
          <a:xfrm>
            <a:off x="1905000" y="76199"/>
            <a:ext cx="7239000" cy="1143002"/>
          </a:xfrm>
          <a:prstGeom prst="rect">
            <a:avLst/>
          </a:prstGeom>
        </p:spPr>
        <p:txBody>
          <a:bodyPr>
            <a:normAutofit/>
          </a:bodyPr>
          <a:lstStyle/>
          <a:p>
            <a:pPr>
              <a:defRPr sz="3200" b="1"/>
            </a:pPr>
            <a:r>
              <a:t>Accredited Standards Committee </a:t>
            </a:r>
            <a:br/>
            <a:r>
              <a:t>C63</a:t>
            </a:r>
            <a:r>
              <a:rPr baseline="30000"/>
              <a:t>®</a:t>
            </a:r>
            <a:r>
              <a:t> - EMC</a:t>
            </a:r>
            <a:r>
              <a:rPr b="0"/>
              <a:t> </a:t>
            </a:r>
          </a:p>
        </p:txBody>
      </p:sp>
      <p:pic>
        <p:nvPicPr>
          <p:cNvPr id="35" name="image.png" descr="image.png"/>
          <p:cNvPicPr>
            <a:picLocks noChangeAspect="1"/>
          </p:cNvPicPr>
          <p:nvPr/>
        </p:nvPicPr>
        <p:blipFill>
          <a:blip r:embed="rId2"/>
          <a:srcRect r="5262"/>
          <a:stretch>
            <a:fillRect/>
          </a:stretch>
        </p:blipFill>
        <p:spPr>
          <a:xfrm>
            <a:off x="381000" y="152400"/>
            <a:ext cx="1447800" cy="763588"/>
          </a:xfrm>
          <a:prstGeom prst="rect">
            <a:avLst/>
          </a:prstGeom>
          <a:ln w="12700">
            <a:miter lim="400000"/>
          </a:ln>
        </p:spPr>
      </p:pic>
      <p:sp>
        <p:nvSpPr>
          <p:cNvPr id="36" name="Scope"/>
          <p:cNvSpPr txBox="1"/>
          <p:nvPr/>
        </p:nvSpPr>
        <p:spPr>
          <a:xfrm>
            <a:off x="45719" y="1309687"/>
            <a:ext cx="9052562" cy="4862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spcBef>
                <a:spcPts val="1600"/>
              </a:spcBef>
              <a:defRPr sz="2800"/>
            </a:lvl1pPr>
          </a:lstStyle>
          <a:p>
            <a:r>
              <a:t>Scope</a:t>
            </a:r>
          </a:p>
        </p:txBody>
      </p:sp>
      <p:sp>
        <p:nvSpPr>
          <p:cNvPr id="37" name="Line"/>
          <p:cNvSpPr/>
          <p:nvPr/>
        </p:nvSpPr>
        <p:spPr>
          <a:xfrm>
            <a:off x="381000" y="1219200"/>
            <a:ext cx="8382000" cy="0"/>
          </a:xfrm>
          <a:prstGeom prst="line">
            <a:avLst/>
          </a:prstGeom>
          <a:ln w="28575">
            <a:solidFill>
              <a:srgbClr val="FF0000"/>
            </a:solidFill>
          </a:ln>
        </p:spPr>
        <p:txBody>
          <a:bodyPr lIns="45719" rIns="45719"/>
          <a:lstStyle/>
          <a:p>
            <a:endParaRPr/>
          </a:p>
        </p:txBody>
      </p:sp>
      <p:sp>
        <p:nvSpPr>
          <p:cNvPr id="38" name="The scope was reviewed, and no changes were proposed.…"/>
          <p:cNvSpPr txBox="1"/>
          <p:nvPr/>
        </p:nvSpPr>
        <p:spPr>
          <a:xfrm>
            <a:off x="350520" y="1905000"/>
            <a:ext cx="8442960" cy="32987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400"/>
            </a:pPr>
            <a:r>
              <a:t>The scope was reviewed, and no changes were proposed.</a:t>
            </a:r>
          </a:p>
          <a:p>
            <a:pPr>
              <a:spcBef>
                <a:spcPts val="1900"/>
              </a:spcBef>
              <a:defRPr sz="2400"/>
            </a:pPr>
            <a:endParaRPr/>
          </a:p>
          <a:p>
            <a:pPr>
              <a:spcBef>
                <a:spcPts val="1200"/>
              </a:spcBef>
              <a:defRPr sz="2000"/>
            </a:pPr>
            <a:r>
              <a:t>Subcommittee 6 is responsible for providing a resource for laboratory assessment activities. It works on many aspects related to laboratories, regulators and accreditation bodies. Representatives of the accreditation bodies, laboratories, and regulators are invited to give a report on the status of EMC testing and calibration activities. </a:t>
            </a:r>
          </a:p>
        </p:txBody>
      </p:sp>
    </p:spTree>
  </p:cSld>
  <p:clrMapOvr>
    <a:masterClrMapping/>
  </p:clrMapOvr>
  <mc:AlternateContent xmlns:mc="http://schemas.openxmlformats.org/markup-compatibility/2006" xmlns:p14="http://schemas.microsoft.com/office/powerpoint/2010/main">
    <mc:Choice Requires="p14">
      <p:transition>
        <p:fade/>
      </p:transition>
    </mc:Choice>
    <mc:Fallback xmlns:a14="http://schemas.microsoft.com/office/drawing/2010/main" xmlns:m="http://schemas.openxmlformats.org/officeDocument/2006/math" xmlns="">
      <p:transition spd="fast">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cNvSpPr txBox="1">
            <a:spLocks noGrp="1"/>
          </p:cNvSpPr>
          <p:nvPr>
            <p:ph type="sldNum" sz="quarter" idx="2"/>
          </p:nvPr>
        </p:nvSpPr>
        <p:spPr>
          <a:xfrm>
            <a:off x="8483776" y="6245225"/>
            <a:ext cx="203024" cy="28882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
        <p:nvSpPr>
          <p:cNvPr id="41" name="Accredited Standards Committee  C63® - EMC"/>
          <p:cNvSpPr txBox="1">
            <a:spLocks noGrp="1"/>
          </p:cNvSpPr>
          <p:nvPr>
            <p:ph type="title" idx="4294967295"/>
          </p:nvPr>
        </p:nvSpPr>
        <p:spPr>
          <a:xfrm>
            <a:off x="1905000" y="76199"/>
            <a:ext cx="7239000" cy="1143002"/>
          </a:xfrm>
          <a:prstGeom prst="rect">
            <a:avLst/>
          </a:prstGeom>
        </p:spPr>
        <p:txBody>
          <a:bodyPr>
            <a:normAutofit/>
          </a:bodyPr>
          <a:lstStyle/>
          <a:p>
            <a:pPr>
              <a:defRPr sz="3200" b="1"/>
            </a:pPr>
            <a:r>
              <a:t>Accredited Standards Committee </a:t>
            </a:r>
            <a:br/>
            <a:r>
              <a:t>C63</a:t>
            </a:r>
            <a:r>
              <a:rPr baseline="30000"/>
              <a:t>®</a:t>
            </a:r>
            <a:r>
              <a:t> - EMC</a:t>
            </a:r>
            <a:r>
              <a:rPr b="0"/>
              <a:t> </a:t>
            </a:r>
          </a:p>
        </p:txBody>
      </p:sp>
      <p:pic>
        <p:nvPicPr>
          <p:cNvPr id="42" name="image.png" descr="image.png"/>
          <p:cNvPicPr>
            <a:picLocks noChangeAspect="1"/>
          </p:cNvPicPr>
          <p:nvPr/>
        </p:nvPicPr>
        <p:blipFill>
          <a:blip r:embed="rId2"/>
          <a:srcRect r="5262"/>
          <a:stretch>
            <a:fillRect/>
          </a:stretch>
        </p:blipFill>
        <p:spPr>
          <a:xfrm>
            <a:off x="381000" y="152400"/>
            <a:ext cx="1447800" cy="763588"/>
          </a:xfrm>
          <a:prstGeom prst="rect">
            <a:avLst/>
          </a:prstGeom>
          <a:ln w="12700">
            <a:miter lim="400000"/>
          </a:ln>
        </p:spPr>
      </p:pic>
      <p:sp>
        <p:nvSpPr>
          <p:cNvPr id="43" name="Duties"/>
          <p:cNvSpPr txBox="1"/>
          <p:nvPr/>
        </p:nvSpPr>
        <p:spPr>
          <a:xfrm>
            <a:off x="45719" y="1309687"/>
            <a:ext cx="9052562" cy="4862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spcBef>
                <a:spcPts val="1600"/>
              </a:spcBef>
              <a:defRPr sz="2800"/>
            </a:lvl1pPr>
          </a:lstStyle>
          <a:p>
            <a:r>
              <a:t>Duties</a:t>
            </a:r>
          </a:p>
        </p:txBody>
      </p:sp>
      <p:sp>
        <p:nvSpPr>
          <p:cNvPr id="44" name="Line"/>
          <p:cNvSpPr/>
          <p:nvPr/>
        </p:nvSpPr>
        <p:spPr>
          <a:xfrm>
            <a:off x="381000" y="1219200"/>
            <a:ext cx="8382000" cy="0"/>
          </a:xfrm>
          <a:prstGeom prst="line">
            <a:avLst/>
          </a:prstGeom>
          <a:ln w="28575">
            <a:solidFill>
              <a:srgbClr val="FF0000"/>
            </a:solidFill>
          </a:ln>
        </p:spPr>
        <p:txBody>
          <a:bodyPr lIns="45719" rIns="45719"/>
          <a:lstStyle/>
          <a:p>
            <a:endParaRPr/>
          </a:p>
        </p:txBody>
      </p:sp>
      <p:sp>
        <p:nvSpPr>
          <p:cNvPr id="45" name="WG3 to draft a guide for Inter-lab comparison of EMC testing - Suspended…"/>
          <p:cNvSpPr txBox="1"/>
          <p:nvPr/>
        </p:nvSpPr>
        <p:spPr>
          <a:xfrm>
            <a:off x="350520" y="1905000"/>
            <a:ext cx="8442960" cy="1503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400"/>
            </a:pPr>
            <a:r>
              <a:t>WG3 to draft a guide for Inter-lab comparison of EMC testing - Suspended</a:t>
            </a:r>
          </a:p>
          <a:p>
            <a:pPr>
              <a:defRPr sz="2400"/>
            </a:pPr>
            <a:endParaRPr/>
          </a:p>
          <a:p>
            <a:pPr>
              <a:defRPr sz="2400"/>
            </a:pPr>
            <a:r>
              <a:t>WG4 to draft a guide Calibration of EMC Test Equipment. </a:t>
            </a:r>
          </a:p>
        </p:txBody>
      </p:sp>
    </p:spTree>
  </p:cSld>
  <p:clrMapOvr>
    <a:masterClrMapping/>
  </p:clrMapOvr>
  <mc:AlternateContent xmlns:mc="http://schemas.openxmlformats.org/markup-compatibility/2006" xmlns:p14="http://schemas.microsoft.com/office/powerpoint/2010/main">
    <mc:Choice Requires="p14">
      <p:transition>
        <p:fade/>
      </p:transition>
    </mc:Choice>
    <mc:Fallback xmlns:a14="http://schemas.microsoft.com/office/drawing/2010/main" xmlns:m="http://schemas.openxmlformats.org/officeDocument/2006/math" xmlns="">
      <p:transition spd="fast">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lide Number"/>
          <p:cNvSpPr txBox="1">
            <a:spLocks noGrp="1"/>
          </p:cNvSpPr>
          <p:nvPr>
            <p:ph type="sldNum" sz="quarter" idx="2"/>
          </p:nvPr>
        </p:nvSpPr>
        <p:spPr>
          <a:xfrm>
            <a:off x="8483776" y="6245225"/>
            <a:ext cx="203024" cy="28882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
        <p:nvSpPr>
          <p:cNvPr id="48" name="Accredited Standards Committee  C63® - EMC"/>
          <p:cNvSpPr txBox="1">
            <a:spLocks noGrp="1"/>
          </p:cNvSpPr>
          <p:nvPr>
            <p:ph type="title" idx="4294967295"/>
          </p:nvPr>
        </p:nvSpPr>
        <p:spPr>
          <a:xfrm>
            <a:off x="1905000" y="76199"/>
            <a:ext cx="7239000" cy="1143002"/>
          </a:xfrm>
          <a:prstGeom prst="rect">
            <a:avLst/>
          </a:prstGeom>
        </p:spPr>
        <p:txBody>
          <a:bodyPr>
            <a:normAutofit/>
          </a:bodyPr>
          <a:lstStyle/>
          <a:p>
            <a:pPr>
              <a:defRPr sz="3200" b="1"/>
            </a:pPr>
            <a:r>
              <a:t>Accredited Standards Committee </a:t>
            </a:r>
            <a:br/>
            <a:r>
              <a:t>C63</a:t>
            </a:r>
            <a:r>
              <a:rPr baseline="30000"/>
              <a:t>®</a:t>
            </a:r>
            <a:r>
              <a:t> - EMC</a:t>
            </a:r>
            <a:r>
              <a:rPr b="0"/>
              <a:t> </a:t>
            </a:r>
          </a:p>
        </p:txBody>
      </p:sp>
      <p:pic>
        <p:nvPicPr>
          <p:cNvPr id="49" name="image.png" descr="image.png"/>
          <p:cNvPicPr>
            <a:picLocks noChangeAspect="1"/>
          </p:cNvPicPr>
          <p:nvPr/>
        </p:nvPicPr>
        <p:blipFill>
          <a:blip r:embed="rId2"/>
          <a:srcRect r="5262"/>
          <a:stretch>
            <a:fillRect/>
          </a:stretch>
        </p:blipFill>
        <p:spPr>
          <a:xfrm>
            <a:off x="381000" y="152400"/>
            <a:ext cx="1447800" cy="763588"/>
          </a:xfrm>
          <a:prstGeom prst="rect">
            <a:avLst/>
          </a:prstGeom>
          <a:ln w="12700">
            <a:miter lim="400000"/>
          </a:ln>
        </p:spPr>
      </p:pic>
      <p:sp>
        <p:nvSpPr>
          <p:cNvPr id="50" name="Membership Report (changes highlighted)"/>
          <p:cNvSpPr txBox="1"/>
          <p:nvPr/>
        </p:nvSpPr>
        <p:spPr>
          <a:xfrm>
            <a:off x="45719" y="1309687"/>
            <a:ext cx="9052562" cy="3506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spcBef>
                <a:spcPts val="1000"/>
              </a:spcBef>
              <a:defRPr sz="1800"/>
            </a:lvl1pPr>
          </a:lstStyle>
          <a:p>
            <a:r>
              <a:t>Membership Report (changes highlighted)</a:t>
            </a:r>
          </a:p>
        </p:txBody>
      </p:sp>
      <p:sp>
        <p:nvSpPr>
          <p:cNvPr id="51" name="Line"/>
          <p:cNvSpPr/>
          <p:nvPr/>
        </p:nvSpPr>
        <p:spPr>
          <a:xfrm>
            <a:off x="381000" y="1219200"/>
            <a:ext cx="8382000" cy="0"/>
          </a:xfrm>
          <a:prstGeom prst="line">
            <a:avLst/>
          </a:prstGeom>
          <a:ln w="28575">
            <a:solidFill>
              <a:srgbClr val="FF0000"/>
            </a:solidFill>
          </a:ln>
        </p:spPr>
        <p:txBody>
          <a:bodyPr lIns="45719" rIns="45719"/>
          <a:lstStyle/>
          <a:p>
            <a:endParaRPr/>
          </a:p>
        </p:txBody>
      </p:sp>
      <p:pic>
        <p:nvPicPr>
          <p:cNvPr id="52" name="image.png" descr="image.png"/>
          <p:cNvPicPr>
            <a:picLocks noChangeAspect="1"/>
          </p:cNvPicPr>
          <p:nvPr/>
        </p:nvPicPr>
        <p:blipFill>
          <a:blip r:embed="rId3"/>
          <a:stretch>
            <a:fillRect/>
          </a:stretch>
        </p:blipFill>
        <p:spPr>
          <a:xfrm>
            <a:off x="749300" y="1779587"/>
            <a:ext cx="7815263" cy="4200526"/>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p:fade/>
      </p:transition>
    </mc:Choice>
    <mc:Fallback xmlns:a14="http://schemas.microsoft.com/office/drawing/2010/main" xmlns:m="http://schemas.openxmlformats.org/officeDocument/2006/math" xmlns="">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cNvSpPr txBox="1">
            <a:spLocks noGrp="1"/>
          </p:cNvSpPr>
          <p:nvPr>
            <p:ph type="sldNum" sz="quarter" idx="2"/>
          </p:nvPr>
        </p:nvSpPr>
        <p:spPr>
          <a:xfrm>
            <a:off x="8483776" y="6245225"/>
            <a:ext cx="203024" cy="28882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
        <p:nvSpPr>
          <p:cNvPr id="55" name="Accredited Standards Committee  C63® - EMC"/>
          <p:cNvSpPr txBox="1">
            <a:spLocks noGrp="1"/>
          </p:cNvSpPr>
          <p:nvPr>
            <p:ph type="title" idx="4294967295"/>
          </p:nvPr>
        </p:nvSpPr>
        <p:spPr>
          <a:xfrm>
            <a:off x="1905000" y="76199"/>
            <a:ext cx="7239000" cy="1143002"/>
          </a:xfrm>
          <a:prstGeom prst="rect">
            <a:avLst/>
          </a:prstGeom>
        </p:spPr>
        <p:txBody>
          <a:bodyPr>
            <a:normAutofit/>
          </a:bodyPr>
          <a:lstStyle/>
          <a:p>
            <a:pPr>
              <a:defRPr sz="3200" b="1"/>
            </a:pPr>
            <a:r>
              <a:t>Accredited Standards Committee </a:t>
            </a:r>
            <a:br/>
            <a:r>
              <a:t>C63</a:t>
            </a:r>
            <a:r>
              <a:rPr baseline="30000"/>
              <a:t>®</a:t>
            </a:r>
            <a:r>
              <a:t> - EMC</a:t>
            </a:r>
            <a:r>
              <a:rPr b="0"/>
              <a:t> </a:t>
            </a:r>
          </a:p>
        </p:txBody>
      </p:sp>
      <p:pic>
        <p:nvPicPr>
          <p:cNvPr id="56" name="image.png" descr="image.png"/>
          <p:cNvPicPr>
            <a:picLocks noChangeAspect="1"/>
          </p:cNvPicPr>
          <p:nvPr/>
        </p:nvPicPr>
        <p:blipFill>
          <a:blip r:embed="rId2"/>
          <a:srcRect r="5262"/>
          <a:stretch>
            <a:fillRect/>
          </a:stretch>
        </p:blipFill>
        <p:spPr>
          <a:xfrm>
            <a:off x="381000" y="152400"/>
            <a:ext cx="1447800" cy="763588"/>
          </a:xfrm>
          <a:prstGeom prst="rect">
            <a:avLst/>
          </a:prstGeom>
          <a:ln w="12700">
            <a:miter lim="400000"/>
          </a:ln>
        </p:spPr>
      </p:pic>
      <p:sp>
        <p:nvSpPr>
          <p:cNvPr id="57" name="Motions"/>
          <p:cNvSpPr txBox="1"/>
          <p:nvPr/>
        </p:nvSpPr>
        <p:spPr>
          <a:xfrm>
            <a:off x="45719" y="1309687"/>
            <a:ext cx="9052562" cy="4862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spcBef>
                <a:spcPts val="1600"/>
              </a:spcBef>
              <a:defRPr sz="2800"/>
            </a:lvl1pPr>
          </a:lstStyle>
          <a:p>
            <a:r>
              <a:t>Motions</a:t>
            </a:r>
          </a:p>
        </p:txBody>
      </p:sp>
      <p:sp>
        <p:nvSpPr>
          <p:cNvPr id="58" name="Line"/>
          <p:cNvSpPr/>
          <p:nvPr/>
        </p:nvSpPr>
        <p:spPr>
          <a:xfrm>
            <a:off x="381000" y="1219200"/>
            <a:ext cx="8382000" cy="0"/>
          </a:xfrm>
          <a:prstGeom prst="line">
            <a:avLst/>
          </a:prstGeom>
          <a:ln w="28575">
            <a:solidFill>
              <a:srgbClr val="FF0000"/>
            </a:solidFill>
          </a:ln>
        </p:spPr>
        <p:txBody>
          <a:bodyPr lIns="45719" rIns="45719"/>
          <a:lstStyle/>
          <a:p>
            <a:endParaRPr/>
          </a:p>
        </p:txBody>
      </p:sp>
      <p:sp>
        <p:nvSpPr>
          <p:cNvPr id="59" name="SC6 chair moves to approve the membership of subcommittee 6."/>
          <p:cNvSpPr txBox="1"/>
          <p:nvPr/>
        </p:nvSpPr>
        <p:spPr>
          <a:xfrm>
            <a:off x="304800" y="1905000"/>
            <a:ext cx="8534400" cy="802194"/>
          </a:xfrm>
          <a:prstGeom prst="rect">
            <a:avLst/>
          </a:prstGeom>
          <a:ln>
            <a:solidFill>
              <a:srgbClr val="000000"/>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spcBef>
                <a:spcPts val="1400"/>
              </a:spcBef>
              <a:defRPr sz="2400"/>
            </a:lvl1pPr>
          </a:lstStyle>
          <a:p>
            <a:r>
              <a:t>SC6 chair moves to approve the membership of subcommittee 6.</a:t>
            </a:r>
          </a:p>
        </p:txBody>
      </p:sp>
    </p:spTree>
  </p:cSld>
  <p:clrMapOvr>
    <a:masterClrMapping/>
  </p:clrMapOvr>
  <mc:AlternateContent xmlns:mc="http://schemas.openxmlformats.org/markup-compatibility/2006" xmlns:p14="http://schemas.microsoft.com/office/powerpoint/2010/main">
    <mc:Choice Requires="p14">
      <p:transition>
        <p:fade/>
      </p:transition>
    </mc:Choice>
    <mc:Fallback xmlns:a14="http://schemas.microsoft.com/office/drawing/2010/main" xmlns:m="http://schemas.openxmlformats.org/officeDocument/2006/math" xmlns="">
      <p:transition spd="fast">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lide Number"/>
          <p:cNvSpPr txBox="1">
            <a:spLocks noGrp="1"/>
          </p:cNvSpPr>
          <p:nvPr>
            <p:ph type="sldNum" sz="quarter" idx="2"/>
          </p:nvPr>
        </p:nvSpPr>
        <p:spPr>
          <a:xfrm>
            <a:off x="8483776" y="6245225"/>
            <a:ext cx="203024" cy="28882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
        <p:nvSpPr>
          <p:cNvPr id="62" name="Accredited Standards Committee  C63® - EMC"/>
          <p:cNvSpPr txBox="1">
            <a:spLocks noGrp="1"/>
          </p:cNvSpPr>
          <p:nvPr>
            <p:ph type="title" idx="4294967295"/>
          </p:nvPr>
        </p:nvSpPr>
        <p:spPr>
          <a:xfrm>
            <a:off x="1905000" y="76199"/>
            <a:ext cx="7239000" cy="1143002"/>
          </a:xfrm>
          <a:prstGeom prst="rect">
            <a:avLst/>
          </a:prstGeom>
        </p:spPr>
        <p:txBody>
          <a:bodyPr>
            <a:normAutofit/>
          </a:bodyPr>
          <a:lstStyle/>
          <a:p>
            <a:pPr>
              <a:defRPr sz="3200" b="1"/>
            </a:pPr>
            <a:r>
              <a:t>Accredited Standards Committee </a:t>
            </a:r>
            <a:br/>
            <a:r>
              <a:t>C63</a:t>
            </a:r>
            <a:r>
              <a:rPr baseline="30000"/>
              <a:t>®</a:t>
            </a:r>
            <a:r>
              <a:t> - EMC</a:t>
            </a:r>
            <a:r>
              <a:rPr b="0"/>
              <a:t> </a:t>
            </a:r>
          </a:p>
        </p:txBody>
      </p:sp>
      <p:pic>
        <p:nvPicPr>
          <p:cNvPr id="63" name="image.png" descr="image.png"/>
          <p:cNvPicPr>
            <a:picLocks noChangeAspect="1"/>
          </p:cNvPicPr>
          <p:nvPr/>
        </p:nvPicPr>
        <p:blipFill>
          <a:blip r:embed="rId2"/>
          <a:srcRect r="5262"/>
          <a:stretch>
            <a:fillRect/>
          </a:stretch>
        </p:blipFill>
        <p:spPr>
          <a:xfrm>
            <a:off x="381000" y="152400"/>
            <a:ext cx="1447800" cy="763588"/>
          </a:xfrm>
          <a:prstGeom prst="rect">
            <a:avLst/>
          </a:prstGeom>
          <a:ln w="12700">
            <a:miter lim="400000"/>
          </a:ln>
        </p:spPr>
      </p:pic>
      <p:sp>
        <p:nvSpPr>
          <p:cNvPr id="64" name="Working Group Reports"/>
          <p:cNvSpPr txBox="1"/>
          <p:nvPr/>
        </p:nvSpPr>
        <p:spPr>
          <a:xfrm>
            <a:off x="45719" y="1309687"/>
            <a:ext cx="9052562" cy="4862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spcBef>
                <a:spcPts val="1600"/>
              </a:spcBef>
              <a:defRPr sz="2800"/>
            </a:lvl1pPr>
          </a:lstStyle>
          <a:p>
            <a:r>
              <a:t>Working Group Reports</a:t>
            </a:r>
          </a:p>
        </p:txBody>
      </p:sp>
      <p:sp>
        <p:nvSpPr>
          <p:cNvPr id="65" name="Line"/>
          <p:cNvSpPr/>
          <p:nvPr/>
        </p:nvSpPr>
        <p:spPr>
          <a:xfrm>
            <a:off x="381000" y="1219200"/>
            <a:ext cx="8382000" cy="0"/>
          </a:xfrm>
          <a:prstGeom prst="line">
            <a:avLst/>
          </a:prstGeom>
          <a:ln w="28575">
            <a:solidFill>
              <a:srgbClr val="FF0000"/>
            </a:solidFill>
          </a:ln>
        </p:spPr>
        <p:txBody>
          <a:bodyPr lIns="45719" rIns="45719"/>
          <a:lstStyle/>
          <a:p>
            <a:endParaRPr/>
          </a:p>
        </p:txBody>
      </p:sp>
      <p:sp>
        <p:nvSpPr>
          <p:cNvPr id="66" name="The WG chair of C63.34 will send the document to the SC for review and comment.…"/>
          <p:cNvSpPr txBox="1"/>
          <p:nvPr/>
        </p:nvSpPr>
        <p:spPr>
          <a:xfrm>
            <a:off x="350520" y="1905000"/>
            <a:ext cx="8442960" cy="33386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lvl="1" indent="0">
              <a:spcBef>
                <a:spcPts val="1600"/>
              </a:spcBef>
              <a:defRPr sz="2800"/>
            </a:pPr>
            <a:r>
              <a:t>The WG chair of C63.34 will send the document to the SC for review and comment.</a:t>
            </a:r>
          </a:p>
          <a:p>
            <a:pPr lvl="1" indent="0">
              <a:spcBef>
                <a:spcPts val="1600"/>
              </a:spcBef>
              <a:defRPr sz="2600"/>
            </a:pPr>
            <a:endParaRPr/>
          </a:p>
          <a:p>
            <a:pPr lvl="1" indent="0">
              <a:spcBef>
                <a:spcPts val="1600"/>
              </a:spcBef>
              <a:defRPr sz="2800"/>
            </a:pPr>
            <a:r>
              <a:t>C63.11 (suspended) Harry Hodes is developing a new PINS to restart this effort with a focus on Inter- and Intra- laboratory comparisons rather than Proficiency Testing.</a:t>
            </a:r>
            <a:r>
              <a:rPr sz="2600"/>
              <a:t> </a:t>
            </a:r>
          </a:p>
        </p:txBody>
      </p:sp>
    </p:spTree>
  </p:cSld>
  <p:clrMapOvr>
    <a:masterClrMapping/>
  </p:clrMapOvr>
  <mc:AlternateContent xmlns:mc="http://schemas.openxmlformats.org/markup-compatibility/2006" xmlns:p14="http://schemas.microsoft.com/office/powerpoint/2010/main">
    <mc:Choice Requires="p14">
      <p:transition>
        <p:fade/>
      </p:transition>
    </mc:Choice>
    <mc:Fallback xmlns:a14="http://schemas.microsoft.com/office/drawing/2010/main" xmlns:m="http://schemas.openxmlformats.org/officeDocument/2006/math" xmlns="">
      <p:transition spd="fast">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lide Number"/>
          <p:cNvSpPr txBox="1">
            <a:spLocks noGrp="1"/>
          </p:cNvSpPr>
          <p:nvPr>
            <p:ph type="sldNum" sz="quarter" idx="2"/>
          </p:nvPr>
        </p:nvSpPr>
        <p:spPr>
          <a:xfrm>
            <a:off x="8483776" y="6245225"/>
            <a:ext cx="203024" cy="28882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
        <p:nvSpPr>
          <p:cNvPr id="69" name="Accredited Standards Committee  C63® - EMC"/>
          <p:cNvSpPr txBox="1">
            <a:spLocks noGrp="1"/>
          </p:cNvSpPr>
          <p:nvPr>
            <p:ph type="title" idx="4294967295"/>
          </p:nvPr>
        </p:nvSpPr>
        <p:spPr>
          <a:xfrm>
            <a:off x="1905000" y="76199"/>
            <a:ext cx="7239000" cy="1143002"/>
          </a:xfrm>
          <a:prstGeom prst="rect">
            <a:avLst/>
          </a:prstGeom>
        </p:spPr>
        <p:txBody>
          <a:bodyPr>
            <a:normAutofit/>
          </a:bodyPr>
          <a:lstStyle/>
          <a:p>
            <a:pPr>
              <a:defRPr sz="3200" b="1"/>
            </a:pPr>
            <a:r>
              <a:t>Accredited Standards Committee </a:t>
            </a:r>
            <a:br/>
            <a:r>
              <a:t>C63</a:t>
            </a:r>
            <a:r>
              <a:rPr baseline="30000"/>
              <a:t>®</a:t>
            </a:r>
            <a:r>
              <a:t> - EMC</a:t>
            </a:r>
            <a:r>
              <a:rPr b="0"/>
              <a:t> </a:t>
            </a:r>
          </a:p>
        </p:txBody>
      </p:sp>
      <p:pic>
        <p:nvPicPr>
          <p:cNvPr id="70" name="image.png" descr="image.png"/>
          <p:cNvPicPr>
            <a:picLocks noChangeAspect="1"/>
          </p:cNvPicPr>
          <p:nvPr/>
        </p:nvPicPr>
        <p:blipFill>
          <a:blip r:embed="rId2"/>
          <a:srcRect r="5262"/>
          <a:stretch>
            <a:fillRect/>
          </a:stretch>
        </p:blipFill>
        <p:spPr>
          <a:xfrm>
            <a:off x="381000" y="152400"/>
            <a:ext cx="1447800" cy="763588"/>
          </a:xfrm>
          <a:prstGeom prst="rect">
            <a:avLst/>
          </a:prstGeom>
          <a:ln w="12700">
            <a:miter lim="400000"/>
          </a:ln>
        </p:spPr>
      </p:pic>
      <p:sp>
        <p:nvSpPr>
          <p:cNvPr id="71" name="External Reports"/>
          <p:cNvSpPr txBox="1"/>
          <p:nvPr/>
        </p:nvSpPr>
        <p:spPr>
          <a:xfrm>
            <a:off x="45719" y="1309687"/>
            <a:ext cx="9052562" cy="4862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spcBef>
                <a:spcPts val="1600"/>
              </a:spcBef>
              <a:defRPr sz="2800"/>
            </a:lvl1pPr>
          </a:lstStyle>
          <a:p>
            <a:r>
              <a:t>External Reports</a:t>
            </a:r>
          </a:p>
        </p:txBody>
      </p:sp>
      <p:sp>
        <p:nvSpPr>
          <p:cNvPr id="72" name="Line"/>
          <p:cNvSpPr/>
          <p:nvPr/>
        </p:nvSpPr>
        <p:spPr>
          <a:xfrm>
            <a:off x="381000" y="1219200"/>
            <a:ext cx="8382000" cy="0"/>
          </a:xfrm>
          <a:prstGeom prst="line">
            <a:avLst/>
          </a:prstGeom>
          <a:ln w="28575">
            <a:solidFill>
              <a:srgbClr val="FF0000"/>
            </a:solidFill>
          </a:ln>
        </p:spPr>
        <p:txBody>
          <a:bodyPr lIns="45719" rIns="45719"/>
          <a:lstStyle/>
          <a:p>
            <a:endParaRPr/>
          </a:p>
        </p:txBody>
      </p:sp>
      <p:sp>
        <p:nvSpPr>
          <p:cNvPr id="73" name="A2LA - presentation received…"/>
          <p:cNvSpPr txBox="1"/>
          <p:nvPr/>
        </p:nvSpPr>
        <p:spPr>
          <a:xfrm>
            <a:off x="350520" y="1905000"/>
            <a:ext cx="8442960" cy="39930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spcBef>
                <a:spcPts val="600"/>
              </a:spcBef>
              <a:defRPr sz="3200" b="0"/>
            </a:pPr>
            <a:r>
              <a:t>A2LA - presentation received</a:t>
            </a:r>
          </a:p>
          <a:p>
            <a:pPr>
              <a:spcBef>
                <a:spcPts val="600"/>
              </a:spcBef>
              <a:defRPr sz="3200" b="0"/>
            </a:pPr>
            <a:r>
              <a:t>ANAB - presentation received</a:t>
            </a:r>
          </a:p>
          <a:p>
            <a:pPr>
              <a:spcBef>
                <a:spcPts val="600"/>
              </a:spcBef>
              <a:defRPr sz="3200" b="0"/>
            </a:pPr>
            <a:r>
              <a:t>NVLAP - presentation received</a:t>
            </a:r>
          </a:p>
          <a:p>
            <a:pPr>
              <a:spcBef>
                <a:spcPts val="600"/>
              </a:spcBef>
              <a:defRPr sz="3200" b="0"/>
            </a:pPr>
            <a:r>
              <a:t>ACIL/ACE-PT - presentation on the state of the program and measurements</a:t>
            </a:r>
          </a:p>
          <a:p>
            <a:pPr>
              <a:spcBef>
                <a:spcPts val="600"/>
              </a:spcBef>
              <a:defRPr sz="3200" b="0"/>
            </a:pPr>
            <a:endParaRPr/>
          </a:p>
          <a:p>
            <a:pPr>
              <a:buSzPct val="100000"/>
              <a:buFont typeface="Arial"/>
              <a:buChar char="•"/>
              <a:defRPr sz="2400" b="0"/>
            </a:pPr>
            <a:r>
              <a:t>Presentations are attached to the meeting minutes and available in the SC6 members area</a:t>
            </a:r>
          </a:p>
        </p:txBody>
      </p:sp>
    </p:spTree>
  </p:cSld>
  <p:clrMapOvr>
    <a:masterClrMapping/>
  </p:clrMapOvr>
  <mc:AlternateContent xmlns:mc="http://schemas.openxmlformats.org/markup-compatibility/2006" xmlns:p14="http://schemas.microsoft.com/office/powerpoint/2010/main">
    <mc:Choice Requires="p14">
      <p:transition>
        <p:fade/>
      </p:transition>
    </mc:Choice>
    <mc:Fallback xmlns:a14="http://schemas.microsoft.com/office/drawing/2010/main" xmlns:m="http://schemas.openxmlformats.org/officeDocument/2006/math" xmlns="">
      <p:transition spd="fast">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lide Number"/>
          <p:cNvSpPr txBox="1">
            <a:spLocks noGrp="1"/>
          </p:cNvSpPr>
          <p:nvPr>
            <p:ph type="sldNum" sz="quarter" idx="2"/>
          </p:nvPr>
        </p:nvSpPr>
        <p:spPr>
          <a:xfrm>
            <a:off x="8483776" y="6245225"/>
            <a:ext cx="203024" cy="28882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
        <p:nvSpPr>
          <p:cNvPr id="76" name="Accredited Standards Committee  C63® - EMC"/>
          <p:cNvSpPr txBox="1">
            <a:spLocks noGrp="1"/>
          </p:cNvSpPr>
          <p:nvPr>
            <p:ph type="title" idx="4294967295"/>
          </p:nvPr>
        </p:nvSpPr>
        <p:spPr>
          <a:xfrm>
            <a:off x="1905000" y="76199"/>
            <a:ext cx="7239000" cy="1143002"/>
          </a:xfrm>
          <a:prstGeom prst="rect">
            <a:avLst/>
          </a:prstGeom>
        </p:spPr>
        <p:txBody>
          <a:bodyPr>
            <a:normAutofit/>
          </a:bodyPr>
          <a:lstStyle/>
          <a:p>
            <a:pPr>
              <a:defRPr sz="3200" b="1"/>
            </a:pPr>
            <a:r>
              <a:t>Accredited Standards Committee </a:t>
            </a:r>
            <a:br/>
            <a:r>
              <a:t>C63</a:t>
            </a:r>
            <a:r>
              <a:rPr baseline="30000"/>
              <a:t>®</a:t>
            </a:r>
            <a:r>
              <a:t> - EMC</a:t>
            </a:r>
            <a:r>
              <a:rPr b="0"/>
              <a:t> </a:t>
            </a:r>
          </a:p>
        </p:txBody>
      </p:sp>
      <p:pic>
        <p:nvPicPr>
          <p:cNvPr id="77" name="image.png" descr="image.png"/>
          <p:cNvPicPr>
            <a:picLocks noChangeAspect="1"/>
          </p:cNvPicPr>
          <p:nvPr/>
        </p:nvPicPr>
        <p:blipFill>
          <a:blip r:embed="rId2"/>
          <a:srcRect r="5262"/>
          <a:stretch>
            <a:fillRect/>
          </a:stretch>
        </p:blipFill>
        <p:spPr>
          <a:xfrm>
            <a:off x="381000" y="152400"/>
            <a:ext cx="1447800" cy="763588"/>
          </a:xfrm>
          <a:prstGeom prst="rect">
            <a:avLst/>
          </a:prstGeom>
          <a:ln w="12700">
            <a:miter lim="400000"/>
          </a:ln>
        </p:spPr>
      </p:pic>
      <p:sp>
        <p:nvSpPr>
          <p:cNvPr id="78" name="Comments/Concerns from Stakeholders"/>
          <p:cNvSpPr txBox="1"/>
          <p:nvPr/>
        </p:nvSpPr>
        <p:spPr>
          <a:xfrm>
            <a:off x="45719" y="1309687"/>
            <a:ext cx="9052562" cy="4862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spcBef>
                <a:spcPts val="1600"/>
              </a:spcBef>
              <a:defRPr sz="2800"/>
            </a:lvl1pPr>
          </a:lstStyle>
          <a:p>
            <a:r>
              <a:t>Comments/Concerns from Stakeholders </a:t>
            </a:r>
          </a:p>
        </p:txBody>
      </p:sp>
      <p:sp>
        <p:nvSpPr>
          <p:cNvPr id="79" name="Line"/>
          <p:cNvSpPr/>
          <p:nvPr/>
        </p:nvSpPr>
        <p:spPr>
          <a:xfrm>
            <a:off x="381000" y="1219200"/>
            <a:ext cx="8382000" cy="0"/>
          </a:xfrm>
          <a:prstGeom prst="line">
            <a:avLst/>
          </a:prstGeom>
          <a:ln w="28575">
            <a:solidFill>
              <a:srgbClr val="FF0000"/>
            </a:solidFill>
          </a:ln>
        </p:spPr>
        <p:txBody>
          <a:bodyPr lIns="45719" rIns="45719"/>
          <a:lstStyle/>
          <a:p>
            <a:endParaRPr/>
          </a:p>
        </p:txBody>
      </p:sp>
      <p:sp>
        <p:nvSpPr>
          <p:cNvPr id="80" name="CABs – none received…"/>
          <p:cNvSpPr txBox="1"/>
          <p:nvPr/>
        </p:nvSpPr>
        <p:spPr>
          <a:xfrm>
            <a:off x="198120" y="1919287"/>
            <a:ext cx="8442960" cy="30880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spcBef>
                <a:spcPts val="600"/>
              </a:spcBef>
              <a:defRPr sz="3200"/>
            </a:pPr>
            <a:r>
              <a:t>CABs – none received</a:t>
            </a:r>
          </a:p>
          <a:p>
            <a:pPr>
              <a:spcBef>
                <a:spcPts val="600"/>
              </a:spcBef>
              <a:defRPr sz="3200"/>
            </a:pPr>
            <a:r>
              <a:t>FCC – none received</a:t>
            </a:r>
          </a:p>
          <a:p>
            <a:pPr>
              <a:spcBef>
                <a:spcPts val="600"/>
              </a:spcBef>
              <a:defRPr sz="3200"/>
            </a:pPr>
            <a:r>
              <a:t>ISED – </a:t>
            </a:r>
            <a:r>
              <a:rPr sz="2400"/>
              <a:t>Jason Nixon provided a verbal report and answered some question brought up in AB presentations</a:t>
            </a:r>
          </a:p>
          <a:p>
            <a:pPr>
              <a:spcBef>
                <a:spcPts val="600"/>
              </a:spcBef>
              <a:defRPr sz="3200"/>
            </a:pPr>
            <a:r>
              <a:t>FDA – none received</a:t>
            </a:r>
          </a:p>
          <a:p>
            <a:pPr>
              <a:spcBef>
                <a:spcPts val="600"/>
              </a:spcBef>
              <a:defRPr sz="3200"/>
            </a:pPr>
            <a:r>
              <a:t>TCBC – none received</a:t>
            </a:r>
          </a:p>
        </p:txBody>
      </p:sp>
    </p:spTree>
  </p:cSld>
  <p:clrMapOvr>
    <a:masterClrMapping/>
  </p:clrMapOvr>
  <mc:AlternateContent xmlns:mc="http://schemas.openxmlformats.org/markup-compatibility/2006" xmlns:p14="http://schemas.microsoft.com/office/powerpoint/2010/main">
    <mc:Choice Requires="p14">
      <p:transition>
        <p:fade/>
      </p:transition>
    </mc:Choice>
    <mc:Fallback xmlns:a14="http://schemas.microsoft.com/office/drawing/2010/main" xmlns:m="http://schemas.openxmlformats.org/officeDocument/2006/math" xmlns="">
      <p:transition spd="fast">
        <p:fade/>
      </p:transition>
    </mc:Fallback>
  </mc:AlternateContent>
</p:sld>
</file>

<file path=ppt/theme/theme1.xml><?xml version="1.0" encoding="utf-8"?>
<a:theme xmlns:a="http://schemas.openxmlformats.org/drawingml/2006/main" name="Default Design">
  <a:themeElements>
    <a:clrScheme name="Default 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Helvetica"/>
        <a:ea typeface="Helvetica"/>
        <a:cs typeface="Helvetica"/>
      </a:majorFont>
      <a:minorFont>
        <a:latin typeface="Arial"/>
        <a:ea typeface="Arial"/>
        <a:cs typeface="Arial"/>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Design">
  <a:themeElements>
    <a:clrScheme name="Default 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Helvetica"/>
        <a:ea typeface="Helvetica"/>
        <a:cs typeface="Helvetica"/>
      </a:majorFont>
      <a:minorFont>
        <a:latin typeface="Arial"/>
        <a:ea typeface="Arial"/>
        <a:cs typeface="Arial"/>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460</Words>
  <Application>Microsoft Office PowerPoint</Application>
  <PresentationFormat>On-screen Show (4:3)</PresentationFormat>
  <Paragraphs>84</Paragraphs>
  <Slides>10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Default Design</vt:lpstr>
      <vt:lpstr>Accredited Standards Committee  C63® - EMC </vt:lpstr>
      <vt:lpstr>Accredited Standards Committee  C63® - EMC </vt:lpstr>
      <vt:lpstr>Accredited Standards Committee  C63® - EMC </vt:lpstr>
      <vt:lpstr>Accredited Standards Committee  C63® - EMC </vt:lpstr>
      <vt:lpstr>Accredited Standards Committee  C63® - EMC </vt:lpstr>
      <vt:lpstr>Accredited Standards Committee  C63® - EMC </vt:lpstr>
      <vt:lpstr>Accredited Standards Committee  C63® - EMC </vt:lpstr>
      <vt:lpstr>Accredited Standards Committee  C63® - EMC </vt:lpstr>
      <vt:lpstr>Accredited Standards Committee  C63® - EMC </vt:lpstr>
      <vt:lpstr>Accredited Standards Committee  C63® - EMC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Randy L. Long</dc:creator>
  <cp:lastModifiedBy>Long, Randy</cp:lastModifiedBy>
  <cp:revision>1</cp:revision>
  <dcterms:modified xsi:type="dcterms:W3CDTF">2024-10-03T17:32:06Z</dcterms:modified>
</cp:coreProperties>
</file>