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86F44-3254-4CA8-A9C5-81652B7C92C1}" type="datetimeFigureOut">
              <a:rPr lang="en-US" smtClean="0"/>
              <a:pPr/>
              <a:t>04/22/2010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C15FD-BBF0-4577-8611-B47556BF0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SC8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2010 Meeting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List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667000" y="1143000"/>
          <a:ext cx="3943599" cy="5524500"/>
        </p:xfrm>
        <a:graphic>
          <a:graphicData uri="http://schemas.openxmlformats.org/drawingml/2006/table">
            <a:tbl>
              <a:tblPr/>
              <a:tblGrid>
                <a:gridCol w="2011139"/>
                <a:gridCol w="1932460"/>
              </a:tblGrid>
              <a:tr h="1488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Member’s Last Name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Member’s First Name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Andersen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Poul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Arial"/>
                          <a:ea typeface="Times New Roman"/>
                          <a:cs typeface="Times New Roman"/>
                        </a:rPr>
                        <a:t>Attayi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Daoud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Berger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Stephen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Bowen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Don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Case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David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Chapman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David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Arial"/>
                          <a:ea typeface="Times New Roman"/>
                          <a:cs typeface="Times New Roman"/>
                        </a:rPr>
                        <a:t>Coston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Steve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DeLisi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Bob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Arial"/>
                          <a:ea typeface="Times New Roman"/>
                          <a:cs typeface="Times New Roman"/>
                        </a:rPr>
                        <a:t>Dzumba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David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Green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Kendra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Hare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Arial"/>
                          <a:ea typeface="Times New Roman"/>
                          <a:cs typeface="Times New Roman"/>
                        </a:rPr>
                        <a:t>Heirman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Don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Arial"/>
                          <a:ea typeface="Times New Roman"/>
                          <a:cs typeface="Times New Roman"/>
                        </a:rPr>
                        <a:t>Hirvela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George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Hofmann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Bob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Hoolihan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Dan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Hurst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Bill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Julstrom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Steve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Knipple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Tom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Kozma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Linda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Kuczynski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Victor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Liu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Steve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Moongilan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Arial"/>
                          <a:ea typeface="Times New Roman"/>
                          <a:cs typeface="Times New Roman"/>
                        </a:rPr>
                        <a:t>Dheena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Showers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Ralph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Silberberg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Jeff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Stumpf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Bill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Turner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Jim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Victorian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Tom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Violette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Mike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Whitesell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Steve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Windler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Mike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Witters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Donald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Zimmerman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David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824" marR="44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SC8 Leadership </a:t>
            </a:r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Chair</a:t>
            </a:r>
          </a:p>
          <a:p>
            <a:pPr lvl="1"/>
            <a:r>
              <a:rPr lang="en-US" dirty="0" smtClean="0"/>
              <a:t>A motion for a new Chair (B. DeLisi) was approved by SC8</a:t>
            </a:r>
          </a:p>
          <a:p>
            <a:r>
              <a:rPr lang="en-US" dirty="0" smtClean="0"/>
              <a:t>A new Secretary was named</a:t>
            </a:r>
          </a:p>
          <a:p>
            <a:pPr lvl="1"/>
            <a:r>
              <a:rPr lang="en-US" dirty="0" smtClean="0"/>
              <a:t>D. Zimmerman</a:t>
            </a:r>
          </a:p>
          <a:p>
            <a:r>
              <a:rPr lang="en-US" dirty="0" smtClean="0"/>
              <a:t>A SC8 Web Coordinator was named</a:t>
            </a:r>
          </a:p>
          <a:p>
            <a:pPr lvl="1"/>
            <a:r>
              <a:rPr lang="en-US" dirty="0" smtClean="0"/>
              <a:t>E. Hare</a:t>
            </a:r>
          </a:p>
          <a:p>
            <a:r>
              <a:rPr lang="en-US" dirty="0" smtClean="0"/>
              <a:t>Vice Chair – Still Vacant at this time.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Revised Scope approved by SC8</a:t>
            </a:r>
          </a:p>
          <a:p>
            <a:pPr lvl="1"/>
            <a:r>
              <a:rPr lang="en-US" dirty="0" smtClean="0"/>
              <a:t>SC8 is responsible for providing technical expertise and resources necessary for maintaining existing and proposed C63® standards for medical devices as requested by the parent committee ASC 63®.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C63.18 Update – WG#1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Editorial review of C63.18 completed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All remaining comments accommodated except one: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Testing with wireless LAN equipment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Assistance from the wireless LAN community is being sought to help resolve this issues</a:t>
            </a:r>
          </a:p>
          <a:p>
            <a:r>
              <a:rPr lang="en-US" dirty="0" smtClean="0"/>
              <a:t>Recirculation ballot draft to be submitted to IEEE Secretariat approximately </a:t>
            </a:r>
            <a:br>
              <a:rPr lang="en-US" dirty="0" smtClean="0"/>
            </a:br>
            <a:r>
              <a:rPr lang="en-US" dirty="0" smtClean="0"/>
              <a:t>May 2010.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C63.19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motion to form a balloting group for C63.19 was approved by SC8 for presentation to the Parent Committee.</a:t>
            </a:r>
          </a:p>
          <a:p>
            <a:pPr lvl="1"/>
            <a:r>
              <a:rPr lang="en-US" dirty="0" smtClean="0"/>
              <a:t>Request to Parent Committee to form a balloting group for C63.19</a:t>
            </a:r>
          </a:p>
          <a:p>
            <a:pPr lvl="1"/>
            <a:r>
              <a:rPr lang="en-US" dirty="0" smtClean="0"/>
              <a:t>Document to be ready for final ballot by the end of the second quarter 2010.</a:t>
            </a:r>
          </a:p>
          <a:p>
            <a:r>
              <a:rPr lang="en-US" dirty="0" smtClean="0"/>
              <a:t>Working group will be finalizing the remaining  6 issues and then send the final document to SC8 for approval to send to the balloting group.</a:t>
            </a:r>
          </a:p>
          <a:p>
            <a:pPr lvl="1"/>
            <a:r>
              <a:rPr lang="en-US" dirty="0" smtClean="0"/>
              <a:t>SC8 will </a:t>
            </a:r>
            <a:r>
              <a:rPr lang="en-US" dirty="0" smtClean="0"/>
              <a:t>conduct the vote via </a:t>
            </a:r>
            <a:r>
              <a:rPr lang="en-US" dirty="0" smtClean="0"/>
              <a:t>an electronic voting process.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C63.19 – Update</a:t>
            </a:r>
            <a:br>
              <a:rPr lang="en-US" dirty="0" smtClean="0"/>
            </a:br>
            <a:r>
              <a:rPr lang="en-US" dirty="0" smtClean="0"/>
              <a:t>Outstanding items WG#3 to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- WG#3 will finish the Round Robin test data analysis, review the analysis and publish the test results for all members to review and </a:t>
            </a:r>
            <a:r>
              <a:rPr lang="en-US" dirty="0" smtClean="0"/>
              <a:t>assess</a:t>
            </a:r>
            <a:endParaRPr lang="en-US" dirty="0"/>
          </a:p>
          <a:p>
            <a:r>
              <a:rPr lang="en-US" dirty="0"/>
              <a:t>- WG#3 will confirm, if needed, that the </a:t>
            </a:r>
            <a:r>
              <a:rPr lang="en-US" dirty="0" smtClean="0"/>
              <a:t>test box </a:t>
            </a:r>
            <a:r>
              <a:rPr lang="en-US" dirty="0"/>
              <a:t>is reproducible for determining the ( </a:t>
            </a:r>
            <a:r>
              <a:rPr lang="en-US" dirty="0" smtClean="0"/>
              <a:t>MIF)</a:t>
            </a:r>
            <a:endParaRPr lang="en-US" dirty="0"/>
          </a:p>
          <a:p>
            <a:r>
              <a:rPr lang="en-US" dirty="0"/>
              <a:t>- WG#3 will confirm that the STD supports reproducible MIF test results without the </a:t>
            </a:r>
            <a:r>
              <a:rPr lang="en-US" dirty="0" smtClean="0"/>
              <a:t>text box</a:t>
            </a:r>
            <a:r>
              <a:rPr lang="en-US" dirty="0"/>
              <a:t>, by following Section 5 in the step by step </a:t>
            </a:r>
            <a:r>
              <a:rPr lang="en-US" dirty="0" smtClean="0"/>
              <a:t>instructions</a:t>
            </a:r>
            <a:endParaRPr lang="en-US" dirty="0"/>
          </a:p>
          <a:p>
            <a:r>
              <a:rPr lang="en-US" dirty="0"/>
              <a:t>- WG#3 will review and resolve all of </a:t>
            </a:r>
            <a:r>
              <a:rPr lang="en-US" dirty="0" smtClean="0"/>
              <a:t>the comments </a:t>
            </a:r>
            <a:r>
              <a:rPr lang="en-US" dirty="0"/>
              <a:t>and concerns raised from the Round </a:t>
            </a:r>
            <a:r>
              <a:rPr lang="en-US" dirty="0" smtClean="0"/>
              <a:t>Robin</a:t>
            </a:r>
            <a:endParaRPr lang="en-US" dirty="0"/>
          </a:p>
          <a:p>
            <a:r>
              <a:rPr lang="en-US" dirty="0"/>
              <a:t>- WG#3 will review the edit changes in the C63.19 </a:t>
            </a:r>
            <a:r>
              <a:rPr lang="en-US" dirty="0" err="1"/>
              <a:t>Ver</a:t>
            </a:r>
            <a:r>
              <a:rPr lang="en-US" dirty="0"/>
              <a:t> 1.18, validate all edits and changes noted</a:t>
            </a:r>
          </a:p>
          <a:p>
            <a:r>
              <a:rPr lang="en-US" dirty="0"/>
              <a:t>- </a:t>
            </a:r>
            <a:r>
              <a:rPr lang="en-US" dirty="0" smtClean="0"/>
              <a:t>WG#3 will work on revising the Scope to address cordless phones correctly or put additional information in a footnote</a:t>
            </a:r>
            <a:endParaRPr lang="en-US" dirty="0"/>
          </a:p>
          <a:p>
            <a:endParaRPr lang="en-US" dirty="0" smtClean="0"/>
          </a:p>
          <a:p>
            <a:r>
              <a:rPr lang="en-US" sz="3600" u="sng" dirty="0" smtClean="0"/>
              <a:t>Items above to be completed by the end of the 2</a:t>
            </a:r>
            <a:r>
              <a:rPr lang="en-US" sz="3600" u="sng" baseline="30000" dirty="0" smtClean="0"/>
              <a:t>nd</a:t>
            </a:r>
            <a:r>
              <a:rPr lang="en-US" sz="3600" u="sng" dirty="0" smtClean="0"/>
              <a:t> Quarter 2010</a:t>
            </a:r>
            <a:endParaRPr lang="en-US" sz="3600" u="sng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IEC SC62A provided an updated on the status of the next edition of IEC 60601-1-2 and the proposed changes and document restructuring. </a:t>
            </a:r>
          </a:p>
          <a:p>
            <a:r>
              <a:rPr lang="en-US" dirty="0" smtClean="0"/>
              <a:t>AAMI reported that the draft of TIR18:2010, </a:t>
            </a:r>
            <a:r>
              <a:rPr lang="en-US" i="1" dirty="0" smtClean="0"/>
              <a:t>Guidance On Electromagnetic Compatibility Of Medical Devices In Healthcare Facilities</a:t>
            </a:r>
            <a:r>
              <a:rPr lang="en-US" dirty="0" smtClean="0"/>
              <a:t>, will be published within the next couple of months and C63.18 is a referenced method in that document.</a:t>
            </a:r>
          </a:p>
          <a:p>
            <a:r>
              <a:rPr lang="en-US" dirty="0" smtClean="0"/>
              <a:t>FDA reported on ongoing activities including a joint meeting with the FCC and the RFID industry.</a:t>
            </a:r>
          </a:p>
          <a:p>
            <a:r>
              <a:rPr lang="en-US" dirty="0" smtClean="0"/>
              <a:t>NIDRR </a:t>
            </a:r>
            <a:r>
              <a:rPr lang="en-US" dirty="0" smtClean="0"/>
              <a:t> provided an u</a:t>
            </a:r>
            <a:r>
              <a:rPr lang="en-US" dirty="0" smtClean="0"/>
              <a:t>pdate on </a:t>
            </a:r>
            <a:r>
              <a:rPr lang="en-US" dirty="0" smtClean="0"/>
              <a:t>the </a:t>
            </a:r>
            <a:r>
              <a:rPr lang="en-US" dirty="0" smtClean="0"/>
              <a:t>work </a:t>
            </a:r>
            <a:r>
              <a:rPr lang="en-US" dirty="0" smtClean="0"/>
              <a:t>being conducted at the Rehabilitation Engineering Research Center on Hearing Enhancement at Gallaudet </a:t>
            </a:r>
            <a:r>
              <a:rPr lang="en-US" dirty="0" smtClean="0"/>
              <a:t>University</a:t>
            </a:r>
          </a:p>
          <a:p>
            <a:pPr lvl="1"/>
            <a:r>
              <a:rPr lang="en-US" dirty="0" smtClean="0"/>
              <a:t>2 parts to the study</a:t>
            </a:r>
          </a:p>
          <a:p>
            <a:pPr lvl="2"/>
            <a:r>
              <a:rPr lang="en-US" dirty="0" smtClean="0"/>
              <a:t>The first part is a subjective </a:t>
            </a:r>
            <a:r>
              <a:rPr lang="en-US" dirty="0" smtClean="0"/>
              <a:t>assessment of cochlear implants users’ S/N </a:t>
            </a:r>
            <a:r>
              <a:rPr lang="en-US" dirty="0" smtClean="0"/>
              <a:t>requirements</a:t>
            </a:r>
          </a:p>
          <a:p>
            <a:pPr lvl="2"/>
            <a:r>
              <a:rPr lang="en-US" dirty="0" smtClean="0"/>
              <a:t>The second part, in general terms</a:t>
            </a:r>
            <a:r>
              <a:rPr lang="en-US" smtClean="0"/>
              <a:t>, is to </a:t>
            </a:r>
            <a:r>
              <a:rPr lang="en-US" dirty="0" smtClean="0"/>
              <a:t>test </a:t>
            </a:r>
            <a:r>
              <a:rPr lang="en-US" dirty="0" smtClean="0"/>
              <a:t>the ability of hearing RF immunity and wireless device RF emissions measurements to predict the audio frequency interference resulting when a hearing aid and a wireless device are combined in use.</a:t>
            </a:r>
            <a:endParaRPr lang="en-US" dirty="0" smtClean="0"/>
          </a:p>
          <a:p>
            <a:r>
              <a:rPr lang="en-US" dirty="0" smtClean="0"/>
              <a:t>FCC has issued 2 KDBs with respect to medical devices</a:t>
            </a:r>
          </a:p>
          <a:p>
            <a:pPr lvl="1"/>
            <a:r>
              <a:rPr lang="en-US" b="1" dirty="0" smtClean="0"/>
              <a:t>771134</a:t>
            </a:r>
            <a:r>
              <a:rPr lang="en-US" dirty="0" smtClean="0"/>
              <a:t> D01 </a:t>
            </a:r>
            <a:r>
              <a:rPr lang="en-US" dirty="0" err="1" smtClean="0"/>
              <a:t>Pwr</a:t>
            </a:r>
            <a:r>
              <a:rPr lang="en-US" dirty="0" smtClean="0"/>
              <a:t> </a:t>
            </a:r>
            <a:r>
              <a:rPr lang="en-US" dirty="0" err="1" smtClean="0"/>
              <a:t>Meas</a:t>
            </a:r>
            <a:r>
              <a:rPr lang="en-US" dirty="0" smtClean="0"/>
              <a:t> Part 95 I </a:t>
            </a:r>
            <a:r>
              <a:rPr lang="en-US" dirty="0" err="1" smtClean="0"/>
              <a:t>MedRadio</a:t>
            </a:r>
            <a:r>
              <a:rPr lang="en-US" dirty="0" smtClean="0"/>
              <a:t> Device v01 is a procedure for measuring output power of a Part 95 Subpart I </a:t>
            </a:r>
            <a:r>
              <a:rPr lang="en-US" dirty="0" err="1" smtClean="0"/>
              <a:t>MedRadio</a:t>
            </a:r>
            <a:r>
              <a:rPr lang="en-US" dirty="0" smtClean="0"/>
              <a:t> device.</a:t>
            </a:r>
          </a:p>
          <a:p>
            <a:pPr lvl="1"/>
            <a:r>
              <a:rPr lang="en-US" b="1" dirty="0" smtClean="0"/>
              <a:t>617965</a:t>
            </a:r>
            <a:r>
              <a:rPr lang="en-US" dirty="0" smtClean="0"/>
              <a:t> Testing Procedures for medical implant devices authorized under the </a:t>
            </a:r>
            <a:r>
              <a:rPr lang="en-US" dirty="0" err="1" smtClean="0"/>
              <a:t>MedRadio</a:t>
            </a:r>
            <a:r>
              <a:rPr lang="en-US" dirty="0" smtClean="0"/>
              <a:t> rules, Section 95.628(g)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</TotalTime>
  <Words>649</Words>
  <Application>Microsoft Office PowerPoint</Application>
  <PresentationFormat>On-screen Show (4:3)</PresentationFormat>
  <Paragraphs>112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SC8 Report</vt:lpstr>
      <vt:lpstr>Membership List</vt:lpstr>
      <vt:lpstr>SC8 Leadership Changes</vt:lpstr>
      <vt:lpstr>Scope</vt:lpstr>
      <vt:lpstr>C63.18 Update – WG#1</vt:lpstr>
      <vt:lpstr>C63.19 Update</vt:lpstr>
      <vt:lpstr>C63.19 – Update Outstanding items WG#3 to address</vt:lpstr>
      <vt:lpstr>Liaison Reports</vt:lpstr>
    </vt:vector>
  </TitlesOfParts>
  <Company>Underwriters Laboratories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SC8 Report</dc:title>
  <dc:creator>Bob DeLisi</dc:creator>
  <cp:lastModifiedBy>Bob DeLisi</cp:lastModifiedBy>
  <cp:revision>22</cp:revision>
  <dcterms:created xsi:type="dcterms:W3CDTF">2010-04-20T19:17:50Z</dcterms:created>
  <dcterms:modified xsi:type="dcterms:W3CDTF">2010-04-22T12:27:31Z</dcterms:modified>
</cp:coreProperties>
</file>